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handoutMasterIdLst>
    <p:handoutMasterId r:id="rId28"/>
  </p:handoutMasterIdLst>
  <p:sldIdLst>
    <p:sldId id="256" r:id="rId2"/>
    <p:sldId id="469" r:id="rId3"/>
    <p:sldId id="540" r:id="rId4"/>
    <p:sldId id="628" r:id="rId5"/>
    <p:sldId id="629" r:id="rId6"/>
    <p:sldId id="631" r:id="rId7"/>
    <p:sldId id="630" r:id="rId8"/>
    <p:sldId id="632" r:id="rId9"/>
    <p:sldId id="633" r:id="rId10"/>
    <p:sldId id="635" r:id="rId11"/>
    <p:sldId id="395" r:id="rId12"/>
    <p:sldId id="396" r:id="rId13"/>
    <p:sldId id="539" r:id="rId14"/>
    <p:sldId id="634" r:id="rId15"/>
    <p:sldId id="636" r:id="rId16"/>
    <p:sldId id="637" r:id="rId17"/>
    <p:sldId id="638" r:id="rId18"/>
    <p:sldId id="639" r:id="rId19"/>
    <p:sldId id="640" r:id="rId20"/>
    <p:sldId id="656" r:id="rId21"/>
    <p:sldId id="657" r:id="rId22"/>
    <p:sldId id="641" r:id="rId23"/>
    <p:sldId id="541" r:id="rId24"/>
    <p:sldId id="627" r:id="rId25"/>
    <p:sldId id="39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89469B4-21D8-4B4C-8832-24530C8F1201}">
          <p14:sldIdLst>
            <p14:sldId id="256"/>
            <p14:sldId id="469"/>
            <p14:sldId id="540"/>
            <p14:sldId id="628"/>
            <p14:sldId id="629"/>
            <p14:sldId id="631"/>
            <p14:sldId id="630"/>
            <p14:sldId id="632"/>
            <p14:sldId id="633"/>
            <p14:sldId id="635"/>
            <p14:sldId id="395"/>
            <p14:sldId id="396"/>
            <p14:sldId id="539"/>
            <p14:sldId id="634"/>
            <p14:sldId id="636"/>
            <p14:sldId id="637"/>
            <p14:sldId id="638"/>
            <p14:sldId id="639"/>
            <p14:sldId id="640"/>
            <p14:sldId id="656"/>
            <p14:sldId id="657"/>
            <p14:sldId id="641"/>
            <p14:sldId id="541"/>
            <p14:sldId id="627"/>
            <p14:sldId id="397"/>
          </p14:sldIdLst>
        </p14:section>
      </p14:sectionLst>
    </p:ex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9808" autoAdjust="0"/>
  </p:normalViewPr>
  <p:slideViewPr>
    <p:cSldViewPr>
      <p:cViewPr varScale="1">
        <p:scale>
          <a:sx n="88" d="100"/>
          <a:sy n="88" d="100"/>
        </p:scale>
        <p:origin x="110" y="504"/>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8/8/2024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8/8/2024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a:t>
            </a:fld>
            <a:endParaRPr lang="en-US"/>
          </a:p>
        </p:txBody>
      </p:sp>
    </p:spTree>
    <p:extLst>
      <p:ext uri="{BB962C8B-B14F-4D97-AF65-F5344CB8AC3E}">
        <p14:creationId xmlns:p14="http://schemas.microsoft.com/office/powerpoint/2010/main" val="27358050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https://www.youtube.com/watch?v=Hk28BC3-_Y8&amp;list=PL7hc7ZLdMi6qK3--q3SsWJC92P-pLkMqw</a:t>
            </a:r>
          </a:p>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18</a:t>
            </a:fld>
            <a:endParaRPr lang="en-US"/>
          </a:p>
        </p:txBody>
      </p:sp>
    </p:spTree>
    <p:extLst>
      <p:ext uri="{BB962C8B-B14F-4D97-AF65-F5344CB8AC3E}">
        <p14:creationId xmlns:p14="http://schemas.microsoft.com/office/powerpoint/2010/main" val="24718321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https://platform.openai.com/docs/guides/fine-tuning/introduction</a:t>
            </a:r>
          </a:p>
        </p:txBody>
      </p:sp>
      <p:sp>
        <p:nvSpPr>
          <p:cNvPr id="4" name="Slide Number Placeholder 3"/>
          <p:cNvSpPr>
            <a:spLocks noGrp="1"/>
          </p:cNvSpPr>
          <p:nvPr>
            <p:ph type="sldNum" sz="quarter" idx="5"/>
          </p:nvPr>
        </p:nvSpPr>
        <p:spPr/>
        <p:txBody>
          <a:bodyPr/>
          <a:lstStyle/>
          <a:p>
            <a:fld id="{5EE2CF44-2B13-41B4-A334-1CDF534EEBBF}" type="slidenum">
              <a:rPr lang="en-US" smtClean="0"/>
              <a:t>23</a:t>
            </a:fld>
            <a:endParaRPr lang="en-US"/>
          </a:p>
        </p:txBody>
      </p:sp>
    </p:spTree>
    <p:extLst>
      <p:ext uri="{BB962C8B-B14F-4D97-AF65-F5344CB8AC3E}">
        <p14:creationId xmlns:p14="http://schemas.microsoft.com/office/powerpoint/2010/main" val="2397004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https://ai.meta.com/blog/adapting-large-language-models-llms/</a:t>
            </a:r>
          </a:p>
        </p:txBody>
      </p:sp>
      <p:sp>
        <p:nvSpPr>
          <p:cNvPr id="4" name="Slide Number Placeholder 3"/>
          <p:cNvSpPr>
            <a:spLocks noGrp="1"/>
          </p:cNvSpPr>
          <p:nvPr>
            <p:ph type="sldNum" sz="quarter" idx="5"/>
          </p:nvPr>
        </p:nvSpPr>
        <p:spPr/>
        <p:txBody>
          <a:bodyPr/>
          <a:lstStyle/>
          <a:p>
            <a:fld id="{5EE2CF44-2B13-41B4-A334-1CDF534EEBBF}" type="slidenum">
              <a:rPr lang="en-US" smtClean="0"/>
              <a:t>4</a:t>
            </a:fld>
            <a:endParaRPr lang="en-US"/>
          </a:p>
        </p:txBody>
      </p:sp>
    </p:spTree>
    <p:extLst>
      <p:ext uri="{BB962C8B-B14F-4D97-AF65-F5344CB8AC3E}">
        <p14:creationId xmlns:p14="http://schemas.microsoft.com/office/powerpoint/2010/main" val="2063345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https://ai.meta.com/blog/adapting-large-language-models-llms/</a:t>
            </a:r>
          </a:p>
        </p:txBody>
      </p:sp>
      <p:sp>
        <p:nvSpPr>
          <p:cNvPr id="4" name="Slide Number Placeholder 3"/>
          <p:cNvSpPr>
            <a:spLocks noGrp="1"/>
          </p:cNvSpPr>
          <p:nvPr>
            <p:ph type="sldNum" sz="quarter" idx="5"/>
          </p:nvPr>
        </p:nvSpPr>
        <p:spPr/>
        <p:txBody>
          <a:bodyPr/>
          <a:lstStyle/>
          <a:p>
            <a:fld id="{5EE2CF44-2B13-41B4-A334-1CDF534EEBBF}" type="slidenum">
              <a:rPr lang="en-US" smtClean="0"/>
              <a:t>5</a:t>
            </a:fld>
            <a:endParaRPr lang="en-US"/>
          </a:p>
        </p:txBody>
      </p:sp>
    </p:spTree>
    <p:extLst>
      <p:ext uri="{BB962C8B-B14F-4D97-AF65-F5344CB8AC3E}">
        <p14:creationId xmlns:p14="http://schemas.microsoft.com/office/powerpoint/2010/main" val="2902713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https://arxiv.org/pdf/2108.07258</a:t>
            </a:r>
          </a:p>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6</a:t>
            </a:fld>
            <a:endParaRPr lang="en-US"/>
          </a:p>
        </p:txBody>
      </p:sp>
    </p:spTree>
    <p:extLst>
      <p:ext uri="{BB962C8B-B14F-4D97-AF65-F5344CB8AC3E}">
        <p14:creationId xmlns:p14="http://schemas.microsoft.com/office/powerpoint/2010/main" val="28946789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https://arxiv.org/pdf/2108.07258</a:t>
            </a:r>
          </a:p>
        </p:txBody>
      </p:sp>
      <p:sp>
        <p:nvSpPr>
          <p:cNvPr id="4" name="Slide Number Placeholder 3"/>
          <p:cNvSpPr>
            <a:spLocks noGrp="1"/>
          </p:cNvSpPr>
          <p:nvPr>
            <p:ph type="sldNum" sz="quarter" idx="5"/>
          </p:nvPr>
        </p:nvSpPr>
        <p:spPr/>
        <p:txBody>
          <a:bodyPr/>
          <a:lstStyle/>
          <a:p>
            <a:fld id="{5EE2CF44-2B13-41B4-A334-1CDF534EEBBF}" type="slidenum">
              <a:rPr lang="en-US" smtClean="0"/>
              <a:t>7</a:t>
            </a:fld>
            <a:endParaRPr lang="en-US"/>
          </a:p>
        </p:txBody>
      </p:sp>
    </p:spTree>
    <p:extLst>
      <p:ext uri="{BB962C8B-B14F-4D97-AF65-F5344CB8AC3E}">
        <p14:creationId xmlns:p14="http://schemas.microsoft.com/office/powerpoint/2010/main" val="34976473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https://www.youtube.com/channel/UC35ZpwldGw7ZJ5R-2sLijzw</a:t>
            </a:r>
          </a:p>
        </p:txBody>
      </p:sp>
      <p:sp>
        <p:nvSpPr>
          <p:cNvPr id="4" name="Slide Number Placeholder 3"/>
          <p:cNvSpPr>
            <a:spLocks noGrp="1"/>
          </p:cNvSpPr>
          <p:nvPr>
            <p:ph type="sldNum" sz="quarter" idx="5"/>
          </p:nvPr>
        </p:nvSpPr>
        <p:spPr/>
        <p:txBody>
          <a:bodyPr/>
          <a:lstStyle/>
          <a:p>
            <a:fld id="{87B3A593-3E8F-4379-9F73-F236B8A380CB}" type="slidenum">
              <a:rPr lang="en-US" smtClean="0"/>
              <a:t>11</a:t>
            </a:fld>
            <a:endParaRPr lang="en-US"/>
          </a:p>
        </p:txBody>
      </p:sp>
    </p:spTree>
    <p:extLst>
      <p:ext uri="{BB962C8B-B14F-4D97-AF65-F5344CB8AC3E}">
        <p14:creationId xmlns:p14="http://schemas.microsoft.com/office/powerpoint/2010/main" val="32079609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https://www.youtube.com/channel/UC35ZpwldGw7ZJ5R-2sLijzw/join</a:t>
            </a:r>
          </a:p>
        </p:txBody>
      </p:sp>
      <p:sp>
        <p:nvSpPr>
          <p:cNvPr id="4" name="Slide Number Placeholder 3"/>
          <p:cNvSpPr>
            <a:spLocks noGrp="1"/>
          </p:cNvSpPr>
          <p:nvPr>
            <p:ph type="sldNum" sz="quarter" idx="5"/>
          </p:nvPr>
        </p:nvSpPr>
        <p:spPr/>
        <p:txBody>
          <a:bodyPr/>
          <a:lstStyle/>
          <a:p>
            <a:fld id="{87B3A593-3E8F-4379-9F73-F236B8A380CB}" type="slidenum">
              <a:rPr lang="en-US" smtClean="0"/>
              <a:t>12</a:t>
            </a:fld>
            <a:endParaRPr lang="en-US"/>
          </a:p>
        </p:txBody>
      </p:sp>
    </p:spTree>
    <p:extLst>
      <p:ext uri="{BB962C8B-B14F-4D97-AF65-F5344CB8AC3E}">
        <p14:creationId xmlns:p14="http://schemas.microsoft.com/office/powerpoint/2010/main" val="16350543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https://www.youtube.com/watch?v=F1K4LZbugk4</a:t>
            </a:r>
          </a:p>
          <a:p>
            <a:r>
              <a:rPr lang="en-US" dirty="0"/>
              <a:t>https://www.youtube.com/watch?v=OlwKP62XuAg</a:t>
            </a:r>
          </a:p>
        </p:txBody>
      </p:sp>
      <p:sp>
        <p:nvSpPr>
          <p:cNvPr id="4" name="Slide Number Placeholder 3"/>
          <p:cNvSpPr>
            <a:spLocks noGrp="1"/>
          </p:cNvSpPr>
          <p:nvPr>
            <p:ph type="sldNum" sz="quarter" idx="5"/>
          </p:nvPr>
        </p:nvSpPr>
        <p:spPr/>
        <p:txBody>
          <a:bodyPr/>
          <a:lstStyle/>
          <a:p>
            <a:fld id="{5EE2CF44-2B13-41B4-A334-1CDF534EEBBF}" type="slidenum">
              <a:rPr lang="en-US" smtClean="0"/>
              <a:t>16</a:t>
            </a:fld>
            <a:endParaRPr lang="en-US"/>
          </a:p>
        </p:txBody>
      </p:sp>
    </p:spTree>
    <p:extLst>
      <p:ext uri="{BB962C8B-B14F-4D97-AF65-F5344CB8AC3E}">
        <p14:creationId xmlns:p14="http://schemas.microsoft.com/office/powerpoint/2010/main" val="5444842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17</a:t>
            </a:fld>
            <a:endParaRPr lang="en-US"/>
          </a:p>
        </p:txBody>
      </p:sp>
    </p:spTree>
    <p:extLst>
      <p:ext uri="{BB962C8B-B14F-4D97-AF65-F5344CB8AC3E}">
        <p14:creationId xmlns:p14="http://schemas.microsoft.com/office/powerpoint/2010/main" val="10334475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8/8/2024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8/8/2024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8/8/2024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8/8/2024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8/8/2024</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8/8/2024</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CC0096-1860-4642-9CD2-0079EA5E7CD1}" type="datetimeFigureOut">
              <a:rPr lang="en-US" smtClean="0"/>
              <a:t>8/8/2024</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8/8/2024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8/8/2024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8/8/2024</a:t>
            </a:fld>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6.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7.sv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7.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3124199"/>
            <a:ext cx="10363200" cy="2514601"/>
          </a:xfrm>
        </p:spPr>
        <p:txBody>
          <a:bodyPr>
            <a:normAutofit/>
          </a:bodyPr>
          <a:lstStyle/>
          <a:p>
            <a:r>
              <a:rPr lang="en-US" dirty="0"/>
              <a:t>Fine-Tuning</a:t>
            </a:r>
            <a:br>
              <a:rPr lang="en-US" dirty="0"/>
            </a:br>
            <a:r>
              <a:rPr lang="en-US" dirty="0"/>
              <a:t>Models</a:t>
            </a:r>
            <a:br>
              <a:rPr lang="en-US" dirty="0"/>
            </a:br>
            <a:r>
              <a:rPr lang="en-US" dirty="0"/>
              <a:t>Part 1</a:t>
            </a:r>
            <a:endParaRPr dirty="0"/>
          </a:p>
        </p:txBody>
      </p:sp>
      <p:pic>
        <p:nvPicPr>
          <p:cNvPr id="5" name="Picture 4">
            <a:extLst>
              <a:ext uri="{FF2B5EF4-FFF2-40B4-BE49-F238E27FC236}">
                <a16:creationId xmlns:a16="http://schemas.microsoft.com/office/drawing/2014/main" id="{46B1794F-67A6-D6E5-DBB7-4585D619069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0" y="3429000"/>
            <a:ext cx="1711037" cy="1711037"/>
          </a:xfrm>
          <a:prstGeom prst="rect">
            <a:avLst/>
          </a:prstGeom>
        </p:spPr>
      </p:pic>
    </p:spTree>
    <p:extLst>
      <p:ext uri="{BB962C8B-B14F-4D97-AF65-F5344CB8AC3E}">
        <p14:creationId xmlns:p14="http://schemas.microsoft.com/office/powerpoint/2010/main" val="24245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7F4E9-1B25-60D3-8231-2D8EA0537CEE}"/>
              </a:ext>
            </a:extLst>
          </p:cNvPr>
          <p:cNvSpPr>
            <a:spLocks noGrp="1"/>
          </p:cNvSpPr>
          <p:nvPr>
            <p:ph type="title"/>
          </p:nvPr>
        </p:nvSpPr>
        <p:spPr>
          <a:xfrm>
            <a:off x="533400" y="457200"/>
            <a:ext cx="9144000" cy="1905000"/>
          </a:xfrm>
        </p:spPr>
        <p:txBody>
          <a:bodyPr>
            <a:normAutofit/>
          </a:bodyPr>
          <a:lstStyle/>
          <a:p>
            <a:r>
              <a:rPr lang="en-US" dirty="0"/>
              <a:t>Continued</a:t>
            </a:r>
            <a:br>
              <a:rPr lang="en-US" dirty="0"/>
            </a:br>
            <a:r>
              <a:rPr lang="en-US" dirty="0"/>
              <a:t>Pre-Training Is </a:t>
            </a:r>
            <a:br>
              <a:rPr lang="en-US" dirty="0"/>
            </a:br>
            <a:r>
              <a:rPr lang="en-US" dirty="0"/>
              <a:t>Not Available for You</a:t>
            </a:r>
          </a:p>
        </p:txBody>
      </p:sp>
      <p:pic>
        <p:nvPicPr>
          <p:cNvPr id="5" name="Picture 4">
            <a:extLst>
              <a:ext uri="{FF2B5EF4-FFF2-40B4-BE49-F238E27FC236}">
                <a16:creationId xmlns:a16="http://schemas.microsoft.com/office/drawing/2014/main" id="{6B26371C-DAF7-87D5-5257-A75ABB167E6A}"/>
              </a:ext>
            </a:extLst>
          </p:cNvPr>
          <p:cNvPicPr>
            <a:picLocks noChangeAspect="1"/>
          </p:cNvPicPr>
          <p:nvPr/>
        </p:nvPicPr>
        <p:blipFill>
          <a:blip r:embed="rId2"/>
          <a:stretch>
            <a:fillRect/>
          </a:stretch>
        </p:blipFill>
        <p:spPr>
          <a:xfrm>
            <a:off x="5927863" y="533149"/>
            <a:ext cx="5730737" cy="5791702"/>
          </a:xfrm>
          <a:prstGeom prst="rect">
            <a:avLst/>
          </a:prstGeom>
        </p:spPr>
      </p:pic>
      <p:pic>
        <p:nvPicPr>
          <p:cNvPr id="6" name="Graphic 5" descr="No sign with solid fill">
            <a:extLst>
              <a:ext uri="{FF2B5EF4-FFF2-40B4-BE49-F238E27FC236}">
                <a16:creationId xmlns:a16="http://schemas.microsoft.com/office/drawing/2014/main" id="{577B1E0D-4543-B9B9-15A1-32E76410882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32663" y="685800"/>
            <a:ext cx="914400" cy="914400"/>
          </a:xfrm>
          <a:prstGeom prst="rect">
            <a:avLst/>
          </a:prstGeom>
        </p:spPr>
      </p:pic>
      <p:pic>
        <p:nvPicPr>
          <p:cNvPr id="7" name="Graphic 6" descr="No sign with solid fill">
            <a:extLst>
              <a:ext uri="{FF2B5EF4-FFF2-40B4-BE49-F238E27FC236}">
                <a16:creationId xmlns:a16="http://schemas.microsoft.com/office/drawing/2014/main" id="{80B09EB9-5851-20D2-97B8-4ED15945ADD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32663" y="1828800"/>
            <a:ext cx="914400" cy="914400"/>
          </a:xfrm>
          <a:prstGeom prst="rect">
            <a:avLst/>
          </a:prstGeom>
        </p:spPr>
      </p:pic>
    </p:spTree>
    <p:extLst>
      <p:ext uri="{BB962C8B-B14F-4D97-AF65-F5344CB8AC3E}">
        <p14:creationId xmlns:p14="http://schemas.microsoft.com/office/powerpoint/2010/main" val="30663189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DCE19AD-E41F-71AC-CBD0-0E00D68D4ADE}"/>
              </a:ext>
            </a:extLst>
          </p:cNvPr>
          <p:cNvGrpSpPr/>
          <p:nvPr/>
        </p:nvGrpSpPr>
        <p:grpSpPr>
          <a:xfrm>
            <a:off x="8250479" y="533195"/>
            <a:ext cx="3185201" cy="6199560"/>
            <a:chOff x="692083" y="319187"/>
            <a:chExt cx="3185201" cy="6199560"/>
          </a:xfrm>
        </p:grpSpPr>
        <p:pic>
          <p:nvPicPr>
            <p:cNvPr id="7" name="Picture 6">
              <a:extLst>
                <a:ext uri="{FF2B5EF4-FFF2-40B4-BE49-F238E27FC236}">
                  <a16:creationId xmlns:a16="http://schemas.microsoft.com/office/drawing/2014/main" id="{1A66923C-AD0E-0E7F-CDE5-A931C5811849}"/>
                </a:ext>
              </a:extLst>
            </p:cNvPr>
            <p:cNvPicPr>
              <a:picLocks noChangeAspect="1"/>
            </p:cNvPicPr>
            <p:nvPr/>
          </p:nvPicPr>
          <p:blipFill>
            <a:blip r:embed="rId3"/>
            <a:stretch>
              <a:fillRect/>
            </a:stretch>
          </p:blipFill>
          <p:spPr>
            <a:xfrm>
              <a:off x="1148777" y="319187"/>
              <a:ext cx="2271812" cy="1777031"/>
            </a:xfrm>
            <a:prstGeom prst="rect">
              <a:avLst/>
            </a:prstGeom>
          </p:spPr>
        </p:pic>
        <p:pic>
          <p:nvPicPr>
            <p:cNvPr id="9" name="Picture 8">
              <a:extLst>
                <a:ext uri="{FF2B5EF4-FFF2-40B4-BE49-F238E27FC236}">
                  <a16:creationId xmlns:a16="http://schemas.microsoft.com/office/drawing/2014/main" id="{880AE2DE-525D-1DAD-FDA5-656E28C65F1B}"/>
                </a:ext>
              </a:extLst>
            </p:cNvPr>
            <p:cNvPicPr>
              <a:picLocks noChangeAspect="1"/>
            </p:cNvPicPr>
            <p:nvPr/>
          </p:nvPicPr>
          <p:blipFill>
            <a:blip r:embed="rId4"/>
            <a:stretch>
              <a:fillRect/>
            </a:stretch>
          </p:blipFill>
          <p:spPr>
            <a:xfrm>
              <a:off x="692083" y="3333546"/>
              <a:ext cx="3185201" cy="3185201"/>
            </a:xfrm>
            <a:prstGeom prst="rect">
              <a:avLst/>
            </a:prstGeom>
          </p:spPr>
        </p:pic>
        <p:pic>
          <p:nvPicPr>
            <p:cNvPr id="11" name="Picture 10">
              <a:extLst>
                <a:ext uri="{FF2B5EF4-FFF2-40B4-BE49-F238E27FC236}">
                  <a16:creationId xmlns:a16="http://schemas.microsoft.com/office/drawing/2014/main" id="{499B1D99-3B59-4E51-DF00-E6FFFA1DDEF9}"/>
                </a:ext>
              </a:extLst>
            </p:cNvPr>
            <p:cNvPicPr>
              <a:picLocks noChangeAspect="1"/>
            </p:cNvPicPr>
            <p:nvPr/>
          </p:nvPicPr>
          <p:blipFill>
            <a:blip r:embed="rId5"/>
            <a:stretch>
              <a:fillRect/>
            </a:stretch>
          </p:blipFill>
          <p:spPr>
            <a:xfrm>
              <a:off x="1314626" y="2280259"/>
              <a:ext cx="1940115" cy="1829656"/>
            </a:xfrm>
            <a:prstGeom prst="rect">
              <a:avLst/>
            </a:prstGeom>
          </p:spPr>
        </p:pic>
      </p:grpSp>
      <p:pic>
        <p:nvPicPr>
          <p:cNvPr id="2" name="Picture 1">
            <a:extLst>
              <a:ext uri="{FF2B5EF4-FFF2-40B4-BE49-F238E27FC236}">
                <a16:creationId xmlns:a16="http://schemas.microsoft.com/office/drawing/2014/main" id="{D224438C-6BA8-9952-F67E-97904DBE5C0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676400" y="876300"/>
            <a:ext cx="5105400" cy="5105400"/>
          </a:xfrm>
          <a:prstGeom prst="rect">
            <a:avLst/>
          </a:prstGeom>
        </p:spPr>
      </p:pic>
    </p:spTree>
    <p:extLst>
      <p:ext uri="{BB962C8B-B14F-4D97-AF65-F5344CB8AC3E}">
        <p14:creationId xmlns:p14="http://schemas.microsoft.com/office/powerpoint/2010/main" val="2836469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0BC4E-C17E-25E4-1D43-0842D163EBFE}"/>
              </a:ext>
            </a:extLst>
          </p:cNvPr>
          <p:cNvSpPr>
            <a:spLocks noGrp="1"/>
          </p:cNvSpPr>
          <p:nvPr>
            <p:ph type="title"/>
          </p:nvPr>
        </p:nvSpPr>
        <p:spPr>
          <a:xfrm>
            <a:off x="1141413" y="161316"/>
            <a:ext cx="9905998" cy="1044912"/>
          </a:xfrm>
        </p:spPr>
        <p:txBody>
          <a:bodyPr/>
          <a:lstStyle/>
          <a:p>
            <a:r>
              <a:rPr lang="en-US" dirty="0"/>
              <a:t>Membership has its privileges</a:t>
            </a:r>
          </a:p>
        </p:txBody>
      </p:sp>
      <p:pic>
        <p:nvPicPr>
          <p:cNvPr id="6" name="Picture 5">
            <a:extLst>
              <a:ext uri="{FF2B5EF4-FFF2-40B4-BE49-F238E27FC236}">
                <a16:creationId xmlns:a16="http://schemas.microsoft.com/office/drawing/2014/main" id="{914CE65A-EF34-64F7-95BD-713ECE7436AF}"/>
              </a:ext>
            </a:extLst>
          </p:cNvPr>
          <p:cNvPicPr>
            <a:picLocks noChangeAspect="1"/>
          </p:cNvPicPr>
          <p:nvPr/>
        </p:nvPicPr>
        <p:blipFill>
          <a:blip r:embed="rId3"/>
          <a:stretch>
            <a:fillRect/>
          </a:stretch>
        </p:blipFill>
        <p:spPr>
          <a:xfrm>
            <a:off x="2417762" y="1295401"/>
            <a:ext cx="7353300" cy="3359494"/>
          </a:xfrm>
          <a:prstGeom prst="rect">
            <a:avLst/>
          </a:prstGeom>
        </p:spPr>
      </p:pic>
      <p:pic>
        <p:nvPicPr>
          <p:cNvPr id="5" name="Picture 4">
            <a:extLst>
              <a:ext uri="{FF2B5EF4-FFF2-40B4-BE49-F238E27FC236}">
                <a16:creationId xmlns:a16="http://schemas.microsoft.com/office/drawing/2014/main" id="{0E4F107F-10A0-5DE5-FC11-D19FC327D10E}"/>
              </a:ext>
            </a:extLst>
          </p:cNvPr>
          <p:cNvPicPr>
            <a:picLocks noChangeAspect="1"/>
          </p:cNvPicPr>
          <p:nvPr/>
        </p:nvPicPr>
        <p:blipFill>
          <a:blip r:embed="rId4"/>
          <a:stretch>
            <a:fillRect/>
          </a:stretch>
        </p:blipFill>
        <p:spPr>
          <a:xfrm>
            <a:off x="1837269" y="4791922"/>
            <a:ext cx="8514286" cy="1904762"/>
          </a:xfrm>
          <a:prstGeom prst="rect">
            <a:avLst/>
          </a:prstGeom>
        </p:spPr>
      </p:pic>
    </p:spTree>
    <p:extLst>
      <p:ext uri="{BB962C8B-B14F-4D97-AF65-F5344CB8AC3E}">
        <p14:creationId xmlns:p14="http://schemas.microsoft.com/office/powerpoint/2010/main" val="1465699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64E9F8-31BB-31FA-5596-9C1E94AAC8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9225" y="1284514"/>
            <a:ext cx="9353550" cy="5344886"/>
          </a:xfrm>
          <a:prstGeom prst="rect">
            <a:avLst/>
          </a:prstGeom>
        </p:spPr>
      </p:pic>
      <p:sp>
        <p:nvSpPr>
          <p:cNvPr id="5" name="Title 4">
            <a:extLst>
              <a:ext uri="{FF2B5EF4-FFF2-40B4-BE49-F238E27FC236}">
                <a16:creationId xmlns:a16="http://schemas.microsoft.com/office/drawing/2014/main" id="{EDBAB5D9-72C1-1A4E-C34E-F55A407273BC}"/>
              </a:ext>
            </a:extLst>
          </p:cNvPr>
          <p:cNvSpPr>
            <a:spLocks noGrp="1"/>
          </p:cNvSpPr>
          <p:nvPr>
            <p:ph type="title"/>
          </p:nvPr>
        </p:nvSpPr>
        <p:spPr>
          <a:xfrm>
            <a:off x="1524000" y="457200"/>
            <a:ext cx="9144000" cy="685800"/>
          </a:xfrm>
        </p:spPr>
        <p:txBody>
          <a:bodyPr/>
          <a:lstStyle/>
          <a:p>
            <a:r>
              <a:rPr lang="en-US" dirty="0"/>
              <a:t>https://www.youtube.com/@AINewsFresh</a:t>
            </a:r>
          </a:p>
        </p:txBody>
      </p:sp>
    </p:spTree>
    <p:extLst>
      <p:ext uri="{BB962C8B-B14F-4D97-AF65-F5344CB8AC3E}">
        <p14:creationId xmlns:p14="http://schemas.microsoft.com/office/powerpoint/2010/main" val="9715178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25F552-1B4D-5CCE-66A0-B0B125D3DF64}"/>
              </a:ext>
            </a:extLst>
          </p:cNvPr>
          <p:cNvSpPr>
            <a:spLocks noGrp="1"/>
          </p:cNvSpPr>
          <p:nvPr>
            <p:ph type="title"/>
          </p:nvPr>
        </p:nvSpPr>
        <p:spPr/>
        <p:txBody>
          <a:bodyPr/>
          <a:lstStyle/>
          <a:p>
            <a:r>
              <a:rPr lang="en-US" dirty="0"/>
              <a:t>Understanding</a:t>
            </a:r>
            <a:br>
              <a:rPr lang="en-US" dirty="0"/>
            </a:br>
            <a:r>
              <a:rPr lang="en-US" dirty="0"/>
              <a:t>Fine-Tuning</a:t>
            </a:r>
          </a:p>
        </p:txBody>
      </p:sp>
    </p:spTree>
    <p:extLst>
      <p:ext uri="{BB962C8B-B14F-4D97-AF65-F5344CB8AC3E}">
        <p14:creationId xmlns:p14="http://schemas.microsoft.com/office/powerpoint/2010/main" val="2950768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B630EA2-4D32-6703-FCD9-BA4694656BC0}"/>
              </a:ext>
            </a:extLst>
          </p:cNvPr>
          <p:cNvSpPr>
            <a:spLocks noGrp="1"/>
          </p:cNvSpPr>
          <p:nvPr>
            <p:ph type="title"/>
          </p:nvPr>
        </p:nvSpPr>
        <p:spPr>
          <a:xfrm>
            <a:off x="1524000" y="457200"/>
            <a:ext cx="9144000" cy="3048000"/>
          </a:xfrm>
        </p:spPr>
        <p:txBody>
          <a:bodyPr>
            <a:normAutofit/>
          </a:bodyPr>
          <a:lstStyle/>
          <a:p>
            <a:r>
              <a:rPr lang="en-US" dirty="0"/>
              <a:t>Fine-Tuning,</a:t>
            </a:r>
            <a:br>
              <a:rPr lang="en-US" dirty="0"/>
            </a:br>
            <a:r>
              <a:rPr lang="en-US" dirty="0"/>
              <a:t>RAG,</a:t>
            </a:r>
            <a:br>
              <a:rPr lang="en-US" dirty="0"/>
            </a:br>
            <a:r>
              <a:rPr lang="en-US" dirty="0"/>
              <a:t>&amp; ICL</a:t>
            </a:r>
            <a:br>
              <a:rPr lang="en-US" dirty="0"/>
            </a:br>
            <a:r>
              <a:rPr lang="en-US" dirty="0"/>
              <a:t>Are Available</a:t>
            </a:r>
            <a:br>
              <a:rPr lang="en-US" dirty="0"/>
            </a:br>
            <a:r>
              <a:rPr lang="en-US" dirty="0"/>
              <a:t>For You</a:t>
            </a:r>
          </a:p>
        </p:txBody>
      </p:sp>
      <p:pic>
        <p:nvPicPr>
          <p:cNvPr id="5" name="Picture 4">
            <a:extLst>
              <a:ext uri="{FF2B5EF4-FFF2-40B4-BE49-F238E27FC236}">
                <a16:creationId xmlns:a16="http://schemas.microsoft.com/office/drawing/2014/main" id="{0DF08659-B509-B8A2-025C-26B44D3589D5}"/>
              </a:ext>
            </a:extLst>
          </p:cNvPr>
          <p:cNvPicPr>
            <a:picLocks noChangeAspect="1"/>
          </p:cNvPicPr>
          <p:nvPr/>
        </p:nvPicPr>
        <p:blipFill>
          <a:blip r:embed="rId2"/>
          <a:stretch>
            <a:fillRect/>
          </a:stretch>
        </p:blipFill>
        <p:spPr>
          <a:xfrm>
            <a:off x="5334000" y="533149"/>
            <a:ext cx="5730737" cy="5791702"/>
          </a:xfrm>
          <a:prstGeom prst="rect">
            <a:avLst/>
          </a:prstGeom>
        </p:spPr>
      </p:pic>
      <p:pic>
        <p:nvPicPr>
          <p:cNvPr id="6" name="Graphic 5" descr="No sign with solid fill">
            <a:extLst>
              <a:ext uri="{FF2B5EF4-FFF2-40B4-BE49-F238E27FC236}">
                <a16:creationId xmlns:a16="http://schemas.microsoft.com/office/drawing/2014/main" id="{0AB12E30-66CC-F45A-E506-E50FC1A7602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8800" y="685800"/>
            <a:ext cx="914400" cy="914400"/>
          </a:xfrm>
          <a:prstGeom prst="rect">
            <a:avLst/>
          </a:prstGeom>
        </p:spPr>
      </p:pic>
      <p:pic>
        <p:nvPicPr>
          <p:cNvPr id="7" name="Graphic 6" descr="No sign with solid fill">
            <a:extLst>
              <a:ext uri="{FF2B5EF4-FFF2-40B4-BE49-F238E27FC236}">
                <a16:creationId xmlns:a16="http://schemas.microsoft.com/office/drawing/2014/main" id="{0CD0C6F0-8489-16AD-8ED4-0BE8243A0FD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8800" y="1828800"/>
            <a:ext cx="914400" cy="914400"/>
          </a:xfrm>
          <a:prstGeom prst="rect">
            <a:avLst/>
          </a:prstGeom>
        </p:spPr>
      </p:pic>
      <p:pic>
        <p:nvPicPr>
          <p:cNvPr id="9" name="Graphic 8" descr="Checkmark with solid fill">
            <a:extLst>
              <a:ext uri="{FF2B5EF4-FFF2-40B4-BE49-F238E27FC236}">
                <a16:creationId xmlns:a16="http://schemas.microsoft.com/office/drawing/2014/main" id="{0E60A511-E9BF-41E2-85DF-0E8A0CCC97B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38800" y="2971800"/>
            <a:ext cx="914400" cy="914400"/>
          </a:xfrm>
          <a:prstGeom prst="rect">
            <a:avLst/>
          </a:prstGeom>
        </p:spPr>
      </p:pic>
      <p:pic>
        <p:nvPicPr>
          <p:cNvPr id="10" name="Graphic 9" descr="Checkmark with solid fill">
            <a:extLst>
              <a:ext uri="{FF2B5EF4-FFF2-40B4-BE49-F238E27FC236}">
                <a16:creationId xmlns:a16="http://schemas.microsoft.com/office/drawing/2014/main" id="{7F9A535F-0E53-256D-D118-7A579631DC5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38800" y="4191125"/>
            <a:ext cx="914400" cy="914400"/>
          </a:xfrm>
          <a:prstGeom prst="rect">
            <a:avLst/>
          </a:prstGeom>
        </p:spPr>
      </p:pic>
      <p:pic>
        <p:nvPicPr>
          <p:cNvPr id="11" name="Graphic 10" descr="Checkmark with solid fill">
            <a:extLst>
              <a:ext uri="{FF2B5EF4-FFF2-40B4-BE49-F238E27FC236}">
                <a16:creationId xmlns:a16="http://schemas.microsoft.com/office/drawing/2014/main" id="{245555A1-46CD-AF86-B7C5-523C7DE373E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38800" y="5237018"/>
            <a:ext cx="914400" cy="914400"/>
          </a:xfrm>
          <a:prstGeom prst="rect">
            <a:avLst/>
          </a:prstGeom>
        </p:spPr>
      </p:pic>
    </p:spTree>
    <p:extLst>
      <p:ext uri="{BB962C8B-B14F-4D97-AF65-F5344CB8AC3E}">
        <p14:creationId xmlns:p14="http://schemas.microsoft.com/office/powerpoint/2010/main" val="27326949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A2CD8-5AF1-0FC6-1BB1-743BD99CCE0A}"/>
              </a:ext>
            </a:extLst>
          </p:cNvPr>
          <p:cNvSpPr>
            <a:spLocks noGrp="1"/>
          </p:cNvSpPr>
          <p:nvPr>
            <p:ph type="title"/>
          </p:nvPr>
        </p:nvSpPr>
        <p:spPr/>
        <p:txBody>
          <a:bodyPr/>
          <a:lstStyle/>
          <a:p>
            <a:r>
              <a:rPr lang="en-US" dirty="0"/>
              <a:t>Retrieval Augmented Generation (RAG)</a:t>
            </a:r>
          </a:p>
        </p:txBody>
      </p:sp>
      <p:pic>
        <p:nvPicPr>
          <p:cNvPr id="4" name="Picture 3">
            <a:extLst>
              <a:ext uri="{FF2B5EF4-FFF2-40B4-BE49-F238E27FC236}">
                <a16:creationId xmlns:a16="http://schemas.microsoft.com/office/drawing/2014/main" id="{3AED319F-1D90-721D-2B88-5CE3FC15E59B}"/>
              </a:ext>
            </a:extLst>
          </p:cNvPr>
          <p:cNvPicPr>
            <a:picLocks noChangeAspect="1"/>
          </p:cNvPicPr>
          <p:nvPr/>
        </p:nvPicPr>
        <p:blipFill>
          <a:blip r:embed="rId3"/>
          <a:stretch>
            <a:fillRect/>
          </a:stretch>
        </p:blipFill>
        <p:spPr>
          <a:xfrm>
            <a:off x="1683638" y="2057400"/>
            <a:ext cx="8824725" cy="1691787"/>
          </a:xfrm>
          <a:prstGeom prst="rect">
            <a:avLst/>
          </a:prstGeom>
        </p:spPr>
      </p:pic>
      <p:pic>
        <p:nvPicPr>
          <p:cNvPr id="6" name="Picture 5">
            <a:extLst>
              <a:ext uri="{FF2B5EF4-FFF2-40B4-BE49-F238E27FC236}">
                <a16:creationId xmlns:a16="http://schemas.microsoft.com/office/drawing/2014/main" id="{63C0B7D9-2696-34A1-D2BC-12167DD64E76}"/>
              </a:ext>
            </a:extLst>
          </p:cNvPr>
          <p:cNvPicPr>
            <a:picLocks noChangeAspect="1"/>
          </p:cNvPicPr>
          <p:nvPr/>
        </p:nvPicPr>
        <p:blipFill>
          <a:blip r:embed="rId4"/>
          <a:stretch>
            <a:fillRect/>
          </a:stretch>
        </p:blipFill>
        <p:spPr>
          <a:xfrm>
            <a:off x="1752600" y="4267055"/>
            <a:ext cx="9205758" cy="1676545"/>
          </a:xfrm>
          <a:prstGeom prst="rect">
            <a:avLst/>
          </a:prstGeom>
        </p:spPr>
      </p:pic>
    </p:spTree>
    <p:extLst>
      <p:ext uri="{BB962C8B-B14F-4D97-AF65-F5344CB8AC3E}">
        <p14:creationId xmlns:p14="http://schemas.microsoft.com/office/powerpoint/2010/main" val="6608641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E2C27-7559-677A-90B2-8D8D62DBC08F}"/>
              </a:ext>
            </a:extLst>
          </p:cNvPr>
          <p:cNvSpPr>
            <a:spLocks noGrp="1"/>
          </p:cNvSpPr>
          <p:nvPr>
            <p:ph type="title"/>
          </p:nvPr>
        </p:nvSpPr>
        <p:spPr/>
        <p:txBody>
          <a:bodyPr>
            <a:normAutofit fontScale="90000"/>
          </a:bodyPr>
          <a:lstStyle/>
          <a:p>
            <a:r>
              <a:rPr lang="en-US" dirty="0"/>
              <a:t>In-Context Learning (ICL)</a:t>
            </a:r>
            <a:br>
              <a:rPr lang="en-US" dirty="0"/>
            </a:br>
            <a:r>
              <a:rPr lang="en-US" dirty="0"/>
              <a:t>AKA “Prompt Engineering” / </a:t>
            </a:r>
            <a:br>
              <a:rPr lang="en-US" dirty="0"/>
            </a:br>
            <a:r>
              <a:rPr lang="en-US" dirty="0"/>
              <a:t>“Prompt Design”</a:t>
            </a:r>
          </a:p>
        </p:txBody>
      </p:sp>
      <p:sp>
        <p:nvSpPr>
          <p:cNvPr id="3" name="Content Placeholder 2">
            <a:extLst>
              <a:ext uri="{FF2B5EF4-FFF2-40B4-BE49-F238E27FC236}">
                <a16:creationId xmlns:a16="http://schemas.microsoft.com/office/drawing/2014/main" id="{A29B2F74-CFC1-82AA-76E3-539B5DB1DAFF}"/>
              </a:ext>
            </a:extLst>
          </p:cNvPr>
          <p:cNvSpPr>
            <a:spLocks noGrp="1"/>
          </p:cNvSpPr>
          <p:nvPr>
            <p:ph idx="1"/>
          </p:nvPr>
        </p:nvSpPr>
        <p:spPr>
          <a:xfrm>
            <a:off x="1524000" y="1981200"/>
            <a:ext cx="9144000" cy="4038600"/>
          </a:xfrm>
        </p:spPr>
        <p:txBody>
          <a:bodyPr/>
          <a:lstStyle/>
          <a:p>
            <a:pPr marL="0" indent="0">
              <a:buNone/>
            </a:pPr>
            <a:r>
              <a:rPr lang="en-US" dirty="0"/>
              <a:t>In-context learning refers to the ability of large language models, like GPT, to perform tasks by conditioning on examples provided in the input prompt, without any explicit parameter updates or fine-tuning. </a:t>
            </a:r>
          </a:p>
          <a:p>
            <a:pPr marL="0" indent="0">
              <a:buNone/>
            </a:pPr>
            <a:endParaRPr lang="en-US" dirty="0"/>
          </a:p>
          <a:p>
            <a:pPr marL="0" indent="0">
              <a:buNone/>
            </a:pPr>
            <a:r>
              <a:rPr lang="en-US" dirty="0"/>
              <a:t>Essentially, the model "learns" from the context provided in the input, which can include instructions, examples, or demonstrations of a task. </a:t>
            </a:r>
          </a:p>
          <a:p>
            <a:pPr marL="0" indent="0">
              <a:buNone/>
            </a:pPr>
            <a:endParaRPr lang="en-US" dirty="0"/>
          </a:p>
          <a:p>
            <a:pPr marL="0" indent="0">
              <a:buNone/>
            </a:pPr>
            <a:r>
              <a:rPr lang="en-US" dirty="0"/>
              <a:t>When a user provides a few examples of input-output pairs in the prompt, the model uses this information to infer the pattern and generate appropriate responses for new inputs that follow the same pattern.</a:t>
            </a:r>
          </a:p>
        </p:txBody>
      </p:sp>
    </p:spTree>
    <p:extLst>
      <p:ext uri="{BB962C8B-B14F-4D97-AF65-F5344CB8AC3E}">
        <p14:creationId xmlns:p14="http://schemas.microsoft.com/office/powerpoint/2010/main" val="11370533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7A16C7-19CF-A990-21EB-3D3C3915DB75}"/>
              </a:ext>
            </a:extLst>
          </p:cNvPr>
          <p:cNvPicPr>
            <a:picLocks noChangeAspect="1"/>
          </p:cNvPicPr>
          <p:nvPr/>
        </p:nvPicPr>
        <p:blipFill>
          <a:blip r:embed="rId3"/>
          <a:stretch>
            <a:fillRect/>
          </a:stretch>
        </p:blipFill>
        <p:spPr>
          <a:xfrm>
            <a:off x="0" y="1004853"/>
            <a:ext cx="12192000" cy="5624547"/>
          </a:xfrm>
          <a:prstGeom prst="rect">
            <a:avLst/>
          </a:prstGeom>
        </p:spPr>
      </p:pic>
      <p:sp>
        <p:nvSpPr>
          <p:cNvPr id="6" name="Title 5">
            <a:extLst>
              <a:ext uri="{FF2B5EF4-FFF2-40B4-BE49-F238E27FC236}">
                <a16:creationId xmlns:a16="http://schemas.microsoft.com/office/drawing/2014/main" id="{DE309292-33AC-F822-42A2-432C21AF85B9}"/>
              </a:ext>
            </a:extLst>
          </p:cNvPr>
          <p:cNvSpPr>
            <a:spLocks noGrp="1"/>
          </p:cNvSpPr>
          <p:nvPr>
            <p:ph type="title"/>
          </p:nvPr>
        </p:nvSpPr>
        <p:spPr>
          <a:xfrm>
            <a:off x="1524000" y="152400"/>
            <a:ext cx="9144000" cy="762000"/>
          </a:xfrm>
        </p:spPr>
        <p:txBody>
          <a:bodyPr/>
          <a:lstStyle/>
          <a:p>
            <a:r>
              <a:rPr lang="en-US" dirty="0"/>
              <a:t>In-Context Learning (ICL)</a:t>
            </a:r>
          </a:p>
        </p:txBody>
      </p:sp>
    </p:spTree>
    <p:extLst>
      <p:ext uri="{BB962C8B-B14F-4D97-AF65-F5344CB8AC3E}">
        <p14:creationId xmlns:p14="http://schemas.microsoft.com/office/powerpoint/2010/main" val="39806531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50E75-4613-03EB-AB5B-5C49008F8633}"/>
              </a:ext>
            </a:extLst>
          </p:cNvPr>
          <p:cNvSpPr>
            <a:spLocks noGrp="1"/>
          </p:cNvSpPr>
          <p:nvPr>
            <p:ph type="title"/>
          </p:nvPr>
        </p:nvSpPr>
        <p:spPr/>
        <p:txBody>
          <a:bodyPr/>
          <a:lstStyle/>
          <a:p>
            <a:r>
              <a:rPr lang="en-US" dirty="0"/>
              <a:t>Fine-Tuning</a:t>
            </a:r>
          </a:p>
        </p:txBody>
      </p:sp>
      <p:sp>
        <p:nvSpPr>
          <p:cNvPr id="3" name="Content Placeholder 2">
            <a:extLst>
              <a:ext uri="{FF2B5EF4-FFF2-40B4-BE49-F238E27FC236}">
                <a16:creationId xmlns:a16="http://schemas.microsoft.com/office/drawing/2014/main" id="{CB33F4C1-6FAD-23C5-5B7A-8F9E1EAC302F}"/>
              </a:ext>
            </a:extLst>
          </p:cNvPr>
          <p:cNvSpPr>
            <a:spLocks noGrp="1"/>
          </p:cNvSpPr>
          <p:nvPr>
            <p:ph idx="1"/>
          </p:nvPr>
        </p:nvSpPr>
        <p:spPr/>
        <p:txBody>
          <a:bodyPr/>
          <a:lstStyle/>
          <a:p>
            <a:pPr marL="0" indent="0">
              <a:buNone/>
            </a:pPr>
            <a:r>
              <a:rPr lang="en-US" dirty="0"/>
              <a:t>Fine-tuning is the process of taking a pre-trained model, such as a large language model, and training it further on a smaller, task-specific dataset to adapt the model to perform a particular task more effectively. </a:t>
            </a:r>
          </a:p>
          <a:p>
            <a:pPr marL="0" indent="0">
              <a:buNone/>
            </a:pPr>
            <a:endParaRPr lang="en-US" dirty="0"/>
          </a:p>
          <a:p>
            <a:pPr marL="0" indent="0">
              <a:buNone/>
            </a:pPr>
            <a:r>
              <a:rPr lang="en-US" dirty="0"/>
              <a:t>While pre-training provides the model with a broad understanding of language and general patterns, fine-tuning focuses on refining the model's capabilities to meet the specific requirements of a particular application, such as sentiment analysis, text classification, or machine translation.</a:t>
            </a:r>
          </a:p>
        </p:txBody>
      </p:sp>
    </p:spTree>
    <p:extLst>
      <p:ext uri="{BB962C8B-B14F-4D97-AF65-F5344CB8AC3E}">
        <p14:creationId xmlns:p14="http://schemas.microsoft.com/office/powerpoint/2010/main" val="639827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AE99D-C1DA-0A05-393C-535F37AF2759}"/>
              </a:ext>
            </a:extLst>
          </p:cNvPr>
          <p:cNvSpPr>
            <a:spLocks noGrp="1"/>
          </p:cNvSpPr>
          <p:nvPr>
            <p:ph type="title"/>
          </p:nvPr>
        </p:nvSpPr>
        <p:spPr/>
        <p:txBody>
          <a:bodyPr/>
          <a:lstStyle/>
          <a:p>
            <a:r>
              <a:rPr lang="en-US" dirty="0"/>
              <a:t>What We Will Cover</a:t>
            </a:r>
          </a:p>
        </p:txBody>
      </p:sp>
      <p:sp>
        <p:nvSpPr>
          <p:cNvPr id="3" name="Content Placeholder 2">
            <a:extLst>
              <a:ext uri="{FF2B5EF4-FFF2-40B4-BE49-F238E27FC236}">
                <a16:creationId xmlns:a16="http://schemas.microsoft.com/office/drawing/2014/main" id="{C1F66351-4E56-49A3-D7AF-45D384C19D98}"/>
              </a:ext>
            </a:extLst>
          </p:cNvPr>
          <p:cNvSpPr>
            <a:spLocks noGrp="1"/>
          </p:cNvSpPr>
          <p:nvPr>
            <p:ph sz="half" idx="1"/>
          </p:nvPr>
        </p:nvSpPr>
        <p:spPr>
          <a:xfrm>
            <a:off x="381000" y="1901825"/>
            <a:ext cx="5638800" cy="4270375"/>
          </a:xfrm>
        </p:spPr>
        <p:txBody>
          <a:bodyPr>
            <a:normAutofit fontScale="77500" lnSpcReduction="20000"/>
          </a:bodyPr>
          <a:lstStyle/>
          <a:p>
            <a:r>
              <a:rPr lang="en-US" sz="4000" dirty="0"/>
              <a:t>Understanding Pre-Training</a:t>
            </a:r>
          </a:p>
          <a:p>
            <a:r>
              <a:rPr lang="en-US" sz="4000" dirty="0"/>
              <a:t>Understanding Fine-Tuning</a:t>
            </a:r>
          </a:p>
          <a:p>
            <a:r>
              <a:rPr lang="en-US" sz="4000" dirty="0"/>
              <a:t>When to Use Fine-Tuning </a:t>
            </a:r>
          </a:p>
          <a:p>
            <a:r>
              <a:rPr lang="en-US" sz="4000" dirty="0"/>
              <a:t>Preparing Training Data</a:t>
            </a:r>
          </a:p>
          <a:p>
            <a:r>
              <a:rPr lang="en-US" sz="4000" dirty="0"/>
              <a:t>Cost Calculations</a:t>
            </a:r>
          </a:p>
          <a:p>
            <a:r>
              <a:rPr lang="en-US" sz="4000" dirty="0"/>
              <a:t>Train / Test Split</a:t>
            </a:r>
          </a:p>
          <a:p>
            <a:r>
              <a:rPr lang="en-US" sz="4000" dirty="0"/>
              <a:t>Creating Fine-Tuning Job</a:t>
            </a:r>
          </a:p>
          <a:p>
            <a:endParaRPr lang="en-US" sz="4000" dirty="0"/>
          </a:p>
          <a:p>
            <a:endParaRPr lang="en-US" sz="4000" dirty="0"/>
          </a:p>
          <a:p>
            <a:endParaRPr lang="en-US" sz="4000" dirty="0"/>
          </a:p>
          <a:p>
            <a:endParaRPr lang="en-US" sz="4000" dirty="0"/>
          </a:p>
          <a:p>
            <a:endParaRPr lang="en-US" sz="4000" dirty="0"/>
          </a:p>
        </p:txBody>
      </p:sp>
      <p:sp>
        <p:nvSpPr>
          <p:cNvPr id="4" name="Content Placeholder 3">
            <a:extLst>
              <a:ext uri="{FF2B5EF4-FFF2-40B4-BE49-F238E27FC236}">
                <a16:creationId xmlns:a16="http://schemas.microsoft.com/office/drawing/2014/main" id="{65C8C160-FF0E-F5F3-FD0D-4DF79C295476}"/>
              </a:ext>
            </a:extLst>
          </p:cNvPr>
          <p:cNvSpPr>
            <a:spLocks noGrp="1"/>
          </p:cNvSpPr>
          <p:nvPr>
            <p:ph sz="half" idx="2"/>
          </p:nvPr>
        </p:nvSpPr>
        <p:spPr>
          <a:xfrm>
            <a:off x="6477000" y="1901825"/>
            <a:ext cx="5486400" cy="4270375"/>
          </a:xfrm>
        </p:spPr>
        <p:txBody>
          <a:bodyPr>
            <a:normAutofit fontScale="77500" lnSpcReduction="20000"/>
          </a:bodyPr>
          <a:lstStyle/>
          <a:p>
            <a:r>
              <a:rPr lang="en-US" sz="4000" dirty="0"/>
              <a:t>Analyzing the Training Metrics</a:t>
            </a:r>
          </a:p>
          <a:p>
            <a:r>
              <a:rPr lang="en-US" sz="4000" dirty="0"/>
              <a:t>Exploring Fine-Tuning Jobs</a:t>
            </a:r>
          </a:p>
          <a:p>
            <a:r>
              <a:rPr lang="en-US" sz="4000" dirty="0"/>
              <a:t>Understanding Checkpoints</a:t>
            </a:r>
          </a:p>
          <a:p>
            <a:r>
              <a:rPr lang="en-US" sz="4000" dirty="0"/>
              <a:t>Exploring Fine-Tuning Events</a:t>
            </a:r>
          </a:p>
          <a:p>
            <a:r>
              <a:rPr lang="en-US" sz="4000" dirty="0"/>
              <a:t>Using Fine-Tuned Models</a:t>
            </a:r>
          </a:p>
          <a:p>
            <a:r>
              <a:rPr lang="en-US" sz="4000" dirty="0"/>
              <a:t>Fine-Tuning Use Cases</a:t>
            </a:r>
          </a:p>
          <a:p>
            <a:r>
              <a:rPr lang="en-US" sz="4000" dirty="0"/>
              <a:t>Integrations</a:t>
            </a:r>
          </a:p>
          <a:p>
            <a:endParaRPr lang="en-US" dirty="0"/>
          </a:p>
        </p:txBody>
      </p:sp>
    </p:spTree>
    <p:extLst>
      <p:ext uri="{BB962C8B-B14F-4D97-AF65-F5344CB8AC3E}">
        <p14:creationId xmlns:p14="http://schemas.microsoft.com/office/powerpoint/2010/main" val="39670079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35984-FDA0-EDAC-354F-AE2F1278FA12}"/>
              </a:ext>
            </a:extLst>
          </p:cNvPr>
          <p:cNvSpPr>
            <a:spLocks noGrp="1"/>
          </p:cNvSpPr>
          <p:nvPr>
            <p:ph type="title"/>
          </p:nvPr>
        </p:nvSpPr>
        <p:spPr>
          <a:xfrm>
            <a:off x="1524000" y="76200"/>
            <a:ext cx="9144000" cy="762000"/>
          </a:xfrm>
        </p:spPr>
        <p:txBody>
          <a:bodyPr/>
          <a:lstStyle/>
          <a:p>
            <a:r>
              <a:rPr lang="en-US" dirty="0"/>
              <a:t>Full Fine-Tuning</a:t>
            </a:r>
          </a:p>
        </p:txBody>
      </p:sp>
      <p:sp>
        <p:nvSpPr>
          <p:cNvPr id="3" name="Content Placeholder 2">
            <a:extLst>
              <a:ext uri="{FF2B5EF4-FFF2-40B4-BE49-F238E27FC236}">
                <a16:creationId xmlns:a16="http://schemas.microsoft.com/office/drawing/2014/main" id="{4E07A6AE-045F-8457-D1BC-D825185660FD}"/>
              </a:ext>
            </a:extLst>
          </p:cNvPr>
          <p:cNvSpPr>
            <a:spLocks noGrp="1"/>
          </p:cNvSpPr>
          <p:nvPr>
            <p:ph idx="1"/>
          </p:nvPr>
        </p:nvSpPr>
        <p:spPr>
          <a:xfrm>
            <a:off x="457200" y="914400"/>
            <a:ext cx="11658600" cy="5791200"/>
          </a:xfrm>
        </p:spPr>
        <p:txBody>
          <a:bodyPr>
            <a:normAutofit/>
          </a:bodyPr>
          <a:lstStyle/>
          <a:p>
            <a:r>
              <a:rPr lang="en-US" sz="1800" dirty="0"/>
              <a:t>Fine-tune a model on a dataset of customer queries and responses to create a more effective and context-aware automated customer support agent.</a:t>
            </a:r>
          </a:p>
          <a:p>
            <a:r>
              <a:rPr lang="en-US" sz="1800" dirty="0"/>
              <a:t>Fine-tune a model on labeled data from customer reviews, social media posts, or survey responses to classify the sentiment as positive, neutral, or negative.</a:t>
            </a:r>
          </a:p>
          <a:p>
            <a:r>
              <a:rPr lang="en-US" sz="1800" dirty="0"/>
              <a:t>Fine-tune a model on legal texts and case outcomes to assist in analyzing contracts, predicting case outcomes, or summarizing legal documents.</a:t>
            </a:r>
          </a:p>
          <a:p>
            <a:r>
              <a:rPr lang="en-US" sz="1800" dirty="0"/>
              <a:t>Fine-tune a model on medical records, diagnostic criteria, and treatment plans to help healthcare professionals with decision-making, symptom analysis, or treatment recommendations.</a:t>
            </a:r>
          </a:p>
          <a:p>
            <a:r>
              <a:rPr lang="en-US" sz="1800" dirty="0"/>
              <a:t>Fine-tune a model on examples of acceptable and unacceptable content to create a system that can automatically flag or filter out inappropriate or harmful content on platforms.</a:t>
            </a:r>
          </a:p>
          <a:p>
            <a:r>
              <a:rPr lang="en-US" sz="1800" dirty="0"/>
              <a:t>Fine-tune a model on domain-specific conversational data to build chatbots that understand industry-specific terminology and context, such as for finance, healthcare, or education.</a:t>
            </a:r>
          </a:p>
          <a:p>
            <a:r>
              <a:rPr lang="en-US" sz="1800" dirty="0"/>
              <a:t>Fine-tune a model on a specific author’s works or a genre to generate text in a particular style, tone, or format, such as poetry, scripts, or novels.</a:t>
            </a:r>
          </a:p>
          <a:p>
            <a:r>
              <a:rPr lang="en-US" sz="1800" dirty="0"/>
              <a:t>Fine-tune a model on user interaction data to provide more accurate and personalized product, content, or service recommendations.</a:t>
            </a:r>
          </a:p>
          <a:p>
            <a:pPr marL="0" indent="0">
              <a:buNone/>
            </a:pPr>
            <a:endParaRPr lang="en-US" sz="1800" dirty="0"/>
          </a:p>
        </p:txBody>
      </p:sp>
    </p:spTree>
    <p:extLst>
      <p:ext uri="{BB962C8B-B14F-4D97-AF65-F5344CB8AC3E}">
        <p14:creationId xmlns:p14="http://schemas.microsoft.com/office/powerpoint/2010/main" val="27980812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9752C-7904-752A-70DF-F2DBEE74897B}"/>
              </a:ext>
            </a:extLst>
          </p:cNvPr>
          <p:cNvSpPr>
            <a:spLocks noGrp="1"/>
          </p:cNvSpPr>
          <p:nvPr>
            <p:ph type="title"/>
          </p:nvPr>
        </p:nvSpPr>
        <p:spPr>
          <a:xfrm>
            <a:off x="1524000" y="228600"/>
            <a:ext cx="9677400" cy="838200"/>
          </a:xfrm>
        </p:spPr>
        <p:txBody>
          <a:bodyPr/>
          <a:lstStyle/>
          <a:p>
            <a:r>
              <a:rPr lang="en-US" dirty="0"/>
              <a:t>Parameter Efficient Fine-Tuning (PEFT)</a:t>
            </a:r>
          </a:p>
        </p:txBody>
      </p:sp>
      <p:sp>
        <p:nvSpPr>
          <p:cNvPr id="3" name="Content Placeholder 2">
            <a:extLst>
              <a:ext uri="{FF2B5EF4-FFF2-40B4-BE49-F238E27FC236}">
                <a16:creationId xmlns:a16="http://schemas.microsoft.com/office/drawing/2014/main" id="{C6FF6943-313E-6204-871F-12AE0BF03D75}"/>
              </a:ext>
            </a:extLst>
          </p:cNvPr>
          <p:cNvSpPr>
            <a:spLocks noGrp="1"/>
          </p:cNvSpPr>
          <p:nvPr>
            <p:ph idx="1"/>
          </p:nvPr>
        </p:nvSpPr>
        <p:spPr>
          <a:xfrm>
            <a:off x="1524000" y="1219200"/>
            <a:ext cx="10515600" cy="5562600"/>
          </a:xfrm>
        </p:spPr>
        <p:txBody>
          <a:bodyPr>
            <a:normAutofit fontScale="92500" lnSpcReduction="10000"/>
          </a:bodyPr>
          <a:lstStyle/>
          <a:p>
            <a:r>
              <a:rPr lang="en-US" sz="1800" dirty="0"/>
              <a:t>Fine-tuning GPT for customer service interactions by adjusting only the parameters related to dialogue structure, allowing the model to efficiently adapt to different customer service protocols without modifying the entire model.</a:t>
            </a:r>
          </a:p>
          <a:p>
            <a:r>
              <a:rPr lang="en-US" sz="1800" dirty="0"/>
              <a:t>Adapting GPT for specific industries, such as finance or healthcare, by fine-tuning only the parameters related to domain-specific vocabulary and regulatory requirements, making the model effective in highly specialized fields.</a:t>
            </a:r>
          </a:p>
          <a:p>
            <a:r>
              <a:rPr lang="en-US" sz="1800" dirty="0"/>
              <a:t>Optimizing GPT for summarization tasks across different document types, such as legal briefs versus news articles, by fine-tuning just the summarization-related parameters, enabling the model to switch contexts efficiently.</a:t>
            </a:r>
          </a:p>
          <a:p>
            <a:r>
              <a:rPr lang="en-US" sz="1800" dirty="0"/>
              <a:t>Developing a multilingual GPT model where PEFT is used to fine-tune parameters specific to each language, allowing seamless switching between languages without the need for full retraining for each one.</a:t>
            </a:r>
          </a:p>
          <a:p>
            <a:r>
              <a:rPr lang="en-US" sz="1800" dirty="0"/>
              <a:t>Enhancing GPT for sentiment analysis within a specific context, like customer reviews or social media posts, by fine-tuning the sentiment-related parameters to adapt to the nuances of that specific context.</a:t>
            </a:r>
          </a:p>
          <a:p>
            <a:r>
              <a:rPr lang="en-US" sz="1800" dirty="0"/>
              <a:t>Creating a GPT model that can generate content in different tones, such as persuasive, explanatory, or narrative, by fine-tuning parameters associated with tone and style, making the model versatile for various writing tasks.</a:t>
            </a:r>
          </a:p>
          <a:p>
            <a:r>
              <a:rPr lang="en-US" sz="1800" dirty="0"/>
              <a:t>Adapting GPT for low-resource environments or edge devices by applying PEFT to reduce the computational load, fine-tuning only a minimal set of parameters to achieve efficient performance on the constrained hardware.</a:t>
            </a:r>
          </a:p>
        </p:txBody>
      </p:sp>
    </p:spTree>
    <p:extLst>
      <p:ext uri="{BB962C8B-B14F-4D97-AF65-F5344CB8AC3E}">
        <p14:creationId xmlns:p14="http://schemas.microsoft.com/office/powerpoint/2010/main" val="4862513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8E5D9-2846-2929-2FBC-D841D343D259}"/>
              </a:ext>
            </a:extLst>
          </p:cNvPr>
          <p:cNvSpPr>
            <a:spLocks noGrp="1"/>
          </p:cNvSpPr>
          <p:nvPr>
            <p:ph type="title"/>
          </p:nvPr>
        </p:nvSpPr>
        <p:spPr/>
        <p:txBody>
          <a:bodyPr/>
          <a:lstStyle/>
          <a:p>
            <a:r>
              <a:rPr lang="en-US" dirty="0"/>
              <a:t>Fine-Tuning Process</a:t>
            </a:r>
          </a:p>
        </p:txBody>
      </p:sp>
      <p:sp>
        <p:nvSpPr>
          <p:cNvPr id="3" name="Content Placeholder 2">
            <a:extLst>
              <a:ext uri="{FF2B5EF4-FFF2-40B4-BE49-F238E27FC236}">
                <a16:creationId xmlns:a16="http://schemas.microsoft.com/office/drawing/2014/main" id="{EBEC3D7E-5D30-EBE9-C9BF-389A9C1320F8}"/>
              </a:ext>
            </a:extLst>
          </p:cNvPr>
          <p:cNvSpPr>
            <a:spLocks noGrp="1"/>
          </p:cNvSpPr>
          <p:nvPr>
            <p:ph idx="1"/>
          </p:nvPr>
        </p:nvSpPr>
        <p:spPr>
          <a:xfrm>
            <a:off x="1524000" y="1828800"/>
            <a:ext cx="9144000" cy="4800600"/>
          </a:xfrm>
        </p:spPr>
        <p:txBody>
          <a:bodyPr>
            <a:normAutofit/>
          </a:bodyPr>
          <a:lstStyle/>
          <a:p>
            <a:pPr marL="0" indent="0">
              <a:buNone/>
            </a:pPr>
            <a:r>
              <a:rPr lang="en-US" dirty="0"/>
              <a:t>During fine-tuning, the model's parameters are updated using labeled data that is closely related to the target task. This allows the model to learn task-specific nuances, such as the particular vocabulary, tone, or structure associated with the task, while still leveraging the general language understanding it acquired during pre-training. </a:t>
            </a:r>
          </a:p>
          <a:p>
            <a:pPr marL="0" indent="0">
              <a:buNone/>
            </a:pPr>
            <a:endParaRPr lang="en-US" dirty="0"/>
          </a:p>
          <a:p>
            <a:pPr marL="0" indent="0">
              <a:buNone/>
            </a:pPr>
            <a:r>
              <a:rPr lang="en-US" dirty="0"/>
              <a:t>Fine-tuning typically requires much less data and computational resources compared to pre-training, because the model is already well-equipped with general knowledge and only needs to be adjusted to excel at the new task. </a:t>
            </a:r>
          </a:p>
          <a:p>
            <a:pPr marL="0" indent="0">
              <a:buNone/>
            </a:pPr>
            <a:endParaRPr lang="en-US" dirty="0"/>
          </a:p>
          <a:p>
            <a:pPr marL="0" indent="0">
              <a:buNone/>
            </a:pPr>
            <a:r>
              <a:rPr lang="en-US" dirty="0"/>
              <a:t>This process enables the model to achieve high accuracy and performance in specific applications without the need for extensive training from scratch.</a:t>
            </a:r>
          </a:p>
        </p:txBody>
      </p:sp>
    </p:spTree>
    <p:extLst>
      <p:ext uri="{BB962C8B-B14F-4D97-AF65-F5344CB8AC3E}">
        <p14:creationId xmlns:p14="http://schemas.microsoft.com/office/powerpoint/2010/main" val="13913583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10BF99-B66A-9F69-D997-A44DD4B29D46}"/>
              </a:ext>
            </a:extLst>
          </p:cNvPr>
          <p:cNvPicPr>
            <a:picLocks noChangeAspect="1"/>
          </p:cNvPicPr>
          <p:nvPr/>
        </p:nvPicPr>
        <p:blipFill>
          <a:blip r:embed="rId3"/>
          <a:stretch>
            <a:fillRect/>
          </a:stretch>
        </p:blipFill>
        <p:spPr>
          <a:xfrm>
            <a:off x="385629" y="114300"/>
            <a:ext cx="11420742" cy="6629400"/>
          </a:xfrm>
          <a:prstGeom prst="rect">
            <a:avLst/>
          </a:prstGeom>
        </p:spPr>
      </p:pic>
    </p:spTree>
    <p:extLst>
      <p:ext uri="{BB962C8B-B14F-4D97-AF65-F5344CB8AC3E}">
        <p14:creationId xmlns:p14="http://schemas.microsoft.com/office/powerpoint/2010/main" val="22823666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D255ACC-553E-BDAE-8D41-BCBC183C2D05}"/>
              </a:ext>
            </a:extLst>
          </p:cNvPr>
          <p:cNvGrpSpPr/>
          <p:nvPr/>
        </p:nvGrpSpPr>
        <p:grpSpPr>
          <a:xfrm>
            <a:off x="1028700" y="370609"/>
            <a:ext cx="10134600" cy="6116783"/>
            <a:chOff x="1524000" y="381000"/>
            <a:chExt cx="10134600" cy="6116783"/>
          </a:xfrm>
        </p:grpSpPr>
        <p:grpSp>
          <p:nvGrpSpPr>
            <p:cNvPr id="9" name="Group 8">
              <a:extLst>
                <a:ext uri="{FF2B5EF4-FFF2-40B4-BE49-F238E27FC236}">
                  <a16:creationId xmlns:a16="http://schemas.microsoft.com/office/drawing/2014/main" id="{F62E5E62-65FC-EBD1-430A-7735F68D5E97}"/>
                </a:ext>
              </a:extLst>
            </p:cNvPr>
            <p:cNvGrpSpPr/>
            <p:nvPr/>
          </p:nvGrpSpPr>
          <p:grpSpPr>
            <a:xfrm>
              <a:off x="1524000" y="381000"/>
              <a:ext cx="2819400" cy="6116783"/>
              <a:chOff x="3997036" y="381000"/>
              <a:chExt cx="2819400" cy="6116783"/>
            </a:xfrm>
          </p:grpSpPr>
          <p:sp>
            <p:nvSpPr>
              <p:cNvPr id="4" name="Rectangle 3">
                <a:extLst>
                  <a:ext uri="{FF2B5EF4-FFF2-40B4-BE49-F238E27FC236}">
                    <a16:creationId xmlns:a16="http://schemas.microsoft.com/office/drawing/2014/main" id="{9ED98F82-4AFA-0AEC-5C32-056DDC3D0CDF}"/>
                  </a:ext>
                </a:extLst>
              </p:cNvPr>
              <p:cNvSpPr/>
              <p:nvPr/>
            </p:nvSpPr>
            <p:spPr>
              <a:xfrm>
                <a:off x="3997036" y="2819400"/>
                <a:ext cx="2819400" cy="12192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t>Fine-Tuning Job</a:t>
                </a:r>
              </a:p>
              <a:p>
                <a:pPr algn="ctr"/>
                <a:endParaRPr lang="en-US" dirty="0"/>
              </a:p>
              <a:p>
                <a:pPr algn="ctr"/>
                <a:r>
                  <a:rPr lang="en-US" dirty="0"/>
                  <a:t>(Using Public GPT Model</a:t>
                </a:r>
              </a:p>
              <a:p>
                <a:pPr algn="ctr"/>
                <a:r>
                  <a:rPr lang="en-US" dirty="0"/>
                  <a:t>i.e. GPT-4o mini)</a:t>
                </a:r>
              </a:p>
            </p:txBody>
          </p:sp>
          <p:sp>
            <p:nvSpPr>
              <p:cNvPr id="5" name="Arrow: Down 4">
                <a:extLst>
                  <a:ext uri="{FF2B5EF4-FFF2-40B4-BE49-F238E27FC236}">
                    <a16:creationId xmlns:a16="http://schemas.microsoft.com/office/drawing/2014/main" id="{76E4CFE2-AB23-F405-64AF-9A9839533A95}"/>
                  </a:ext>
                </a:extLst>
              </p:cNvPr>
              <p:cNvSpPr/>
              <p:nvPr/>
            </p:nvSpPr>
            <p:spPr>
              <a:xfrm>
                <a:off x="5101936" y="1676400"/>
                <a:ext cx="609600" cy="1066800"/>
              </a:xfrm>
              <a:prstGeom prst="down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77A77E0-4439-BD07-A900-0FC0902FA877}"/>
                  </a:ext>
                </a:extLst>
              </p:cNvPr>
              <p:cNvSpPr/>
              <p:nvPr/>
            </p:nvSpPr>
            <p:spPr>
              <a:xfrm>
                <a:off x="3997036" y="381000"/>
                <a:ext cx="2819400" cy="121920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a:t>Examples</a:t>
                </a:r>
              </a:p>
              <a:p>
                <a:pPr algn="ctr"/>
                <a:r>
                  <a:rPr lang="en-US" dirty="0"/>
                  <a:t>in JSONL file</a:t>
                </a:r>
              </a:p>
              <a:p>
                <a:pPr algn="ctr"/>
                <a:r>
                  <a:rPr lang="en-US" dirty="0"/>
                  <a:t>(i.e. “shots”)</a:t>
                </a:r>
              </a:p>
            </p:txBody>
          </p:sp>
          <p:sp>
            <p:nvSpPr>
              <p:cNvPr id="7" name="Arrow: Down 6">
                <a:extLst>
                  <a:ext uri="{FF2B5EF4-FFF2-40B4-BE49-F238E27FC236}">
                    <a16:creationId xmlns:a16="http://schemas.microsoft.com/office/drawing/2014/main" id="{1BA82C4A-3E35-6216-D34F-4632BA17E491}"/>
                  </a:ext>
                </a:extLst>
              </p:cNvPr>
              <p:cNvSpPr/>
              <p:nvPr/>
            </p:nvSpPr>
            <p:spPr>
              <a:xfrm>
                <a:off x="5101936" y="4128655"/>
                <a:ext cx="609600" cy="1066800"/>
              </a:xfrm>
              <a:prstGeom prst="down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9E5BEA-CA3F-D760-26F0-F9434C0D2869}"/>
                  </a:ext>
                </a:extLst>
              </p:cNvPr>
              <p:cNvSpPr/>
              <p:nvPr/>
            </p:nvSpPr>
            <p:spPr>
              <a:xfrm>
                <a:off x="3997036" y="5278583"/>
                <a:ext cx="2819400" cy="1219200"/>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t>Fine-Tuned Model</a:t>
                </a:r>
              </a:p>
              <a:p>
                <a:pPr algn="ctr"/>
                <a:r>
                  <a:rPr lang="en-US" dirty="0"/>
                  <a:t>(Your Private Model)</a:t>
                </a:r>
              </a:p>
            </p:txBody>
          </p:sp>
        </p:grpSp>
        <p:sp>
          <p:nvSpPr>
            <p:cNvPr id="11" name="TextBox 10">
              <a:extLst>
                <a:ext uri="{FF2B5EF4-FFF2-40B4-BE49-F238E27FC236}">
                  <a16:creationId xmlns:a16="http://schemas.microsoft.com/office/drawing/2014/main" id="{95A9C931-4E62-9094-67C3-D52A154637AE}"/>
                </a:ext>
              </a:extLst>
            </p:cNvPr>
            <p:cNvSpPr txBox="1"/>
            <p:nvPr/>
          </p:nvSpPr>
          <p:spPr>
            <a:xfrm>
              <a:off x="4648200" y="533400"/>
              <a:ext cx="6858000" cy="769441"/>
            </a:xfrm>
            <a:prstGeom prst="rect">
              <a:avLst/>
            </a:prstGeom>
            <a:noFill/>
          </p:spPr>
          <p:txBody>
            <a:bodyPr wrap="square">
              <a:spAutoFit/>
            </a:bodyPr>
            <a:lstStyle/>
            <a:p>
              <a:r>
                <a:rPr lang="en-US" sz="1100" b="0" dirty="0">
                  <a:solidFill>
                    <a:srgbClr val="FFFFFF"/>
                  </a:solidFill>
                  <a:effectLst/>
                  <a:highlight>
                    <a:srgbClr val="000000"/>
                  </a:highlight>
                  <a:latin typeface="Consolas" panose="020B0609020204030204" pitchFamily="49" charset="0"/>
                </a:rPr>
                <a:t>{</a:t>
              </a:r>
              <a:r>
                <a:rPr lang="en-US" sz="1100" b="0" dirty="0">
                  <a:solidFill>
                    <a:srgbClr val="CE9178"/>
                  </a:solidFill>
                  <a:effectLst/>
                  <a:highlight>
                    <a:srgbClr val="000000"/>
                  </a:highlight>
                  <a:latin typeface="Consolas" panose="020B0609020204030204" pitchFamily="49" charset="0"/>
                </a:rPr>
                <a:t>"messages"</a:t>
              </a:r>
              <a:r>
                <a:rPr lang="en-US" sz="1100" b="0" dirty="0">
                  <a:solidFill>
                    <a:srgbClr val="FFFFFF"/>
                  </a:solidFill>
                  <a:effectLst/>
                  <a:highlight>
                    <a:srgbClr val="000000"/>
                  </a:highlight>
                  <a:latin typeface="Consolas" panose="020B0609020204030204" pitchFamily="49" charset="0"/>
                </a:rPr>
                <a:t>: [</a:t>
              </a:r>
            </a:p>
            <a:p>
              <a:r>
                <a:rPr lang="en-US" sz="1100" b="0" dirty="0">
                  <a:solidFill>
                    <a:srgbClr val="FFFFFF"/>
                  </a:solidFill>
                  <a:effectLst/>
                  <a:highlight>
                    <a:srgbClr val="000000"/>
                  </a:highlight>
                  <a:latin typeface="Consolas" panose="020B0609020204030204" pitchFamily="49" charset="0"/>
                </a:rPr>
                <a:t>{</a:t>
              </a:r>
              <a:r>
                <a:rPr lang="en-US" sz="1100" b="0" dirty="0">
                  <a:solidFill>
                    <a:srgbClr val="CE9178"/>
                  </a:solidFill>
                  <a:effectLst/>
                  <a:highlight>
                    <a:srgbClr val="000000"/>
                  </a:highlight>
                  <a:latin typeface="Consolas" panose="020B0609020204030204" pitchFamily="49" charset="0"/>
                </a:rPr>
                <a:t>"</a:t>
              </a:r>
              <a:r>
                <a:rPr lang="en-US" sz="1100" dirty="0">
                  <a:solidFill>
                    <a:srgbClr val="CE9178"/>
                  </a:solidFill>
                  <a:highlight>
                    <a:srgbClr val="000000"/>
                  </a:highlight>
                  <a:latin typeface="Consolas" panose="020B0609020204030204" pitchFamily="49" charset="0"/>
                </a:rPr>
                <a:t>role</a:t>
              </a:r>
              <a:r>
                <a:rPr lang="en-US" sz="1100" b="0" dirty="0">
                  <a:solidFill>
                    <a:srgbClr val="CE9178"/>
                  </a:solidFill>
                  <a:effectLst/>
                  <a:highlight>
                    <a:srgbClr val="000000"/>
                  </a:highlight>
                  <a:latin typeface="Consolas" panose="020B0609020204030204" pitchFamily="49" charset="0"/>
                </a:rPr>
                <a:t>"</a:t>
              </a:r>
              <a:r>
                <a:rPr lang="en-US" sz="1100" b="0" dirty="0">
                  <a:solidFill>
                    <a:srgbClr val="FFFFFF"/>
                  </a:solidFill>
                  <a:effectLst/>
                  <a:highlight>
                    <a:srgbClr val="000000"/>
                  </a:highlight>
                  <a:latin typeface="Consolas" panose="020B0609020204030204" pitchFamily="49" charset="0"/>
                </a:rPr>
                <a:t>: </a:t>
              </a:r>
              <a:r>
                <a:rPr lang="en-US" sz="1100" b="0" dirty="0">
                  <a:solidFill>
                    <a:srgbClr val="CE9178"/>
                  </a:solidFill>
                  <a:effectLst/>
                  <a:highlight>
                    <a:srgbClr val="000000"/>
                  </a:highlight>
                  <a:latin typeface="Consolas" panose="020B0609020204030204" pitchFamily="49" charset="0"/>
                </a:rPr>
                <a:t>"</a:t>
              </a:r>
              <a:r>
                <a:rPr lang="en-US" sz="1100" b="0" dirty="0">
                  <a:solidFill>
                    <a:schemeClr val="accent4"/>
                  </a:solidFill>
                  <a:effectLst/>
                  <a:highlight>
                    <a:srgbClr val="000000"/>
                  </a:highlight>
                  <a:latin typeface="Consolas" panose="020B0609020204030204" pitchFamily="49" charset="0"/>
                </a:rPr>
                <a:t>system</a:t>
              </a:r>
              <a:r>
                <a:rPr lang="en-US" sz="1100" b="0" dirty="0">
                  <a:solidFill>
                    <a:srgbClr val="CE9178"/>
                  </a:solidFill>
                  <a:effectLst/>
                  <a:highlight>
                    <a:srgbClr val="000000"/>
                  </a:highlight>
                  <a:latin typeface="Consolas" panose="020B0609020204030204" pitchFamily="49" charset="0"/>
                </a:rPr>
                <a:t>"</a:t>
              </a:r>
              <a:r>
                <a:rPr lang="en-US" sz="1100" b="0" dirty="0">
                  <a:solidFill>
                    <a:srgbClr val="FFFFFF"/>
                  </a:solidFill>
                  <a:effectLst/>
                  <a:highlight>
                    <a:srgbClr val="000000"/>
                  </a:highlight>
                  <a:latin typeface="Consolas" panose="020B0609020204030204" pitchFamily="49" charset="0"/>
                </a:rPr>
                <a:t>, </a:t>
              </a:r>
              <a:r>
                <a:rPr lang="en-US" sz="1100" b="0" dirty="0">
                  <a:solidFill>
                    <a:srgbClr val="CE9178"/>
                  </a:solidFill>
                  <a:effectLst/>
                  <a:highlight>
                    <a:srgbClr val="000000"/>
                  </a:highlight>
                  <a:latin typeface="Consolas" panose="020B0609020204030204" pitchFamily="49" charset="0"/>
                </a:rPr>
                <a:t>"content"</a:t>
              </a:r>
              <a:r>
                <a:rPr lang="en-US" sz="1100" b="0" dirty="0">
                  <a:solidFill>
                    <a:srgbClr val="FFFFFF"/>
                  </a:solidFill>
                  <a:effectLst/>
                  <a:highlight>
                    <a:srgbClr val="000000"/>
                  </a:highlight>
                  <a:latin typeface="Consolas" panose="020B0609020204030204" pitchFamily="49" charset="0"/>
                </a:rPr>
                <a:t>: </a:t>
              </a:r>
              <a:r>
                <a:rPr lang="en-US" sz="1100" b="0" dirty="0">
                  <a:solidFill>
                    <a:srgbClr val="CE9178"/>
                  </a:solidFill>
                  <a:effectLst/>
                  <a:highlight>
                    <a:srgbClr val="000000"/>
                  </a:highlight>
                  <a:latin typeface="Consolas" panose="020B0609020204030204" pitchFamily="49" charset="0"/>
                </a:rPr>
                <a:t>"</a:t>
              </a:r>
              <a:r>
                <a:rPr lang="en-US" sz="1100" b="0" dirty="0">
                  <a:solidFill>
                    <a:schemeClr val="accent4"/>
                  </a:solidFill>
                  <a:effectLst/>
                  <a:highlight>
                    <a:srgbClr val="000000"/>
                  </a:highlight>
                  <a:latin typeface="Consolas" panose="020B0609020204030204" pitchFamily="49" charset="0"/>
                </a:rPr>
                <a:t>Marv is a factual chatbot that is also sarcastic.</a:t>
              </a:r>
              <a:r>
                <a:rPr lang="en-US" sz="1100" b="0" dirty="0">
                  <a:solidFill>
                    <a:srgbClr val="CE9178"/>
                  </a:solidFill>
                  <a:effectLst/>
                  <a:highlight>
                    <a:srgbClr val="000000"/>
                  </a:highlight>
                  <a:latin typeface="Consolas" panose="020B0609020204030204" pitchFamily="49" charset="0"/>
                </a:rPr>
                <a:t>"</a:t>
              </a:r>
              <a:r>
                <a:rPr lang="en-US" sz="1100" b="0" dirty="0">
                  <a:solidFill>
                    <a:srgbClr val="FFFFFF"/>
                  </a:solidFill>
                  <a:effectLst/>
                  <a:highlight>
                    <a:srgbClr val="000000"/>
                  </a:highlight>
                  <a:latin typeface="Consolas" panose="020B0609020204030204" pitchFamily="49" charset="0"/>
                </a:rPr>
                <a:t>}, </a:t>
              </a:r>
            </a:p>
            <a:p>
              <a:r>
                <a:rPr lang="en-US" sz="1100" b="0" dirty="0">
                  <a:solidFill>
                    <a:srgbClr val="FFFFFF"/>
                  </a:solidFill>
                  <a:effectLst/>
                  <a:highlight>
                    <a:srgbClr val="000000"/>
                  </a:highlight>
                  <a:latin typeface="Consolas" panose="020B0609020204030204" pitchFamily="49" charset="0"/>
                </a:rPr>
                <a:t>{</a:t>
              </a:r>
              <a:r>
                <a:rPr lang="en-US" sz="1100" b="0" dirty="0">
                  <a:solidFill>
                    <a:srgbClr val="CE9178"/>
                  </a:solidFill>
                  <a:effectLst/>
                  <a:highlight>
                    <a:srgbClr val="000000"/>
                  </a:highlight>
                  <a:latin typeface="Consolas" panose="020B0609020204030204" pitchFamily="49" charset="0"/>
                </a:rPr>
                <a:t>"</a:t>
              </a:r>
              <a:r>
                <a:rPr lang="en-US" sz="1100" dirty="0">
                  <a:solidFill>
                    <a:srgbClr val="CE9178"/>
                  </a:solidFill>
                  <a:highlight>
                    <a:srgbClr val="000000"/>
                  </a:highlight>
                  <a:latin typeface="Consolas" panose="020B0609020204030204" pitchFamily="49" charset="0"/>
                </a:rPr>
                <a:t>role</a:t>
              </a:r>
              <a:r>
                <a:rPr lang="en-US" sz="1100" b="0" dirty="0">
                  <a:solidFill>
                    <a:srgbClr val="CE9178"/>
                  </a:solidFill>
                  <a:effectLst/>
                  <a:highlight>
                    <a:srgbClr val="000000"/>
                  </a:highlight>
                  <a:latin typeface="Consolas" panose="020B0609020204030204" pitchFamily="49" charset="0"/>
                </a:rPr>
                <a:t>"</a:t>
              </a:r>
              <a:r>
                <a:rPr lang="en-US" sz="1100" b="0" dirty="0">
                  <a:solidFill>
                    <a:srgbClr val="FFFFFF"/>
                  </a:solidFill>
                  <a:effectLst/>
                  <a:highlight>
                    <a:srgbClr val="000000"/>
                  </a:highlight>
                  <a:latin typeface="Consolas" panose="020B0609020204030204" pitchFamily="49" charset="0"/>
                </a:rPr>
                <a:t>: </a:t>
              </a:r>
              <a:r>
                <a:rPr lang="en-US" sz="1100" b="0" dirty="0">
                  <a:solidFill>
                    <a:srgbClr val="CE9178"/>
                  </a:solidFill>
                  <a:effectLst/>
                  <a:highlight>
                    <a:srgbClr val="000000"/>
                  </a:highlight>
                  <a:latin typeface="Consolas" panose="020B0609020204030204" pitchFamily="49" charset="0"/>
                </a:rPr>
                <a:t>"</a:t>
              </a:r>
              <a:r>
                <a:rPr lang="en-US" sz="1100" b="0" dirty="0">
                  <a:solidFill>
                    <a:schemeClr val="accent1"/>
                  </a:solidFill>
                  <a:effectLst/>
                  <a:highlight>
                    <a:srgbClr val="000000"/>
                  </a:highlight>
                  <a:latin typeface="Consolas" panose="020B0609020204030204" pitchFamily="49" charset="0"/>
                </a:rPr>
                <a:t>user</a:t>
              </a:r>
              <a:r>
                <a:rPr lang="en-US" sz="1100" b="0" dirty="0">
                  <a:solidFill>
                    <a:srgbClr val="CE9178"/>
                  </a:solidFill>
                  <a:effectLst/>
                  <a:highlight>
                    <a:srgbClr val="000000"/>
                  </a:highlight>
                  <a:latin typeface="Consolas" panose="020B0609020204030204" pitchFamily="49" charset="0"/>
                </a:rPr>
                <a:t>"</a:t>
              </a:r>
              <a:r>
                <a:rPr lang="en-US" sz="1100" b="0" dirty="0">
                  <a:solidFill>
                    <a:srgbClr val="FFFFFF"/>
                  </a:solidFill>
                  <a:effectLst/>
                  <a:highlight>
                    <a:srgbClr val="000000"/>
                  </a:highlight>
                  <a:latin typeface="Consolas" panose="020B0609020204030204" pitchFamily="49" charset="0"/>
                </a:rPr>
                <a:t>, </a:t>
              </a:r>
              <a:r>
                <a:rPr lang="en-US" sz="1100" b="0" dirty="0">
                  <a:solidFill>
                    <a:srgbClr val="CE9178"/>
                  </a:solidFill>
                  <a:effectLst/>
                  <a:highlight>
                    <a:srgbClr val="000000"/>
                  </a:highlight>
                  <a:latin typeface="Consolas" panose="020B0609020204030204" pitchFamily="49" charset="0"/>
                </a:rPr>
                <a:t>"content"</a:t>
              </a:r>
              <a:r>
                <a:rPr lang="en-US" sz="1100" b="0" dirty="0">
                  <a:solidFill>
                    <a:srgbClr val="FFFFFF"/>
                  </a:solidFill>
                  <a:effectLst/>
                  <a:highlight>
                    <a:srgbClr val="000000"/>
                  </a:highlight>
                  <a:latin typeface="Consolas" panose="020B0609020204030204" pitchFamily="49" charset="0"/>
                </a:rPr>
                <a:t>: </a:t>
              </a:r>
              <a:r>
                <a:rPr lang="en-US" sz="1100" b="0" dirty="0">
                  <a:solidFill>
                    <a:srgbClr val="CE9178"/>
                  </a:solidFill>
                  <a:effectLst/>
                  <a:highlight>
                    <a:srgbClr val="000000"/>
                  </a:highlight>
                  <a:latin typeface="Consolas" panose="020B0609020204030204" pitchFamily="49" charset="0"/>
                </a:rPr>
                <a:t>"</a:t>
              </a:r>
              <a:r>
                <a:rPr lang="en-US" sz="1100" b="0" dirty="0">
                  <a:solidFill>
                    <a:schemeClr val="accent1"/>
                  </a:solidFill>
                  <a:effectLst/>
                  <a:highlight>
                    <a:srgbClr val="000000"/>
                  </a:highlight>
                  <a:latin typeface="Consolas" panose="020B0609020204030204" pitchFamily="49" charset="0"/>
                </a:rPr>
                <a:t>What's the capital of France?</a:t>
              </a:r>
              <a:r>
                <a:rPr lang="en-US" sz="1100" b="0" dirty="0">
                  <a:solidFill>
                    <a:srgbClr val="CE9178"/>
                  </a:solidFill>
                  <a:effectLst/>
                  <a:highlight>
                    <a:srgbClr val="000000"/>
                  </a:highlight>
                  <a:latin typeface="Consolas" panose="020B0609020204030204" pitchFamily="49" charset="0"/>
                </a:rPr>
                <a:t>"</a:t>
              </a:r>
              <a:r>
                <a:rPr lang="en-US" sz="1100" b="0" dirty="0">
                  <a:solidFill>
                    <a:srgbClr val="FFFFFF"/>
                  </a:solidFill>
                  <a:effectLst/>
                  <a:highlight>
                    <a:srgbClr val="000000"/>
                  </a:highlight>
                  <a:latin typeface="Consolas" panose="020B0609020204030204" pitchFamily="49" charset="0"/>
                </a:rPr>
                <a:t>}, </a:t>
              </a:r>
            </a:p>
            <a:p>
              <a:r>
                <a:rPr lang="en-US" sz="1100" b="0" dirty="0">
                  <a:solidFill>
                    <a:srgbClr val="FFFFFF"/>
                  </a:solidFill>
                  <a:effectLst/>
                  <a:highlight>
                    <a:srgbClr val="000000"/>
                  </a:highlight>
                  <a:latin typeface="Consolas" panose="020B0609020204030204" pitchFamily="49" charset="0"/>
                </a:rPr>
                <a:t>{</a:t>
              </a:r>
              <a:r>
                <a:rPr lang="en-US" sz="1100" b="0" dirty="0">
                  <a:solidFill>
                    <a:srgbClr val="CE9178"/>
                  </a:solidFill>
                  <a:effectLst/>
                  <a:highlight>
                    <a:srgbClr val="000000"/>
                  </a:highlight>
                  <a:latin typeface="Consolas" panose="020B0609020204030204" pitchFamily="49" charset="0"/>
                </a:rPr>
                <a:t>"</a:t>
              </a:r>
              <a:r>
                <a:rPr lang="en-US" sz="1100" dirty="0">
                  <a:solidFill>
                    <a:srgbClr val="CE9178"/>
                  </a:solidFill>
                  <a:highlight>
                    <a:srgbClr val="000000"/>
                  </a:highlight>
                  <a:latin typeface="Consolas" panose="020B0609020204030204" pitchFamily="49" charset="0"/>
                </a:rPr>
                <a:t>role</a:t>
              </a:r>
              <a:r>
                <a:rPr lang="en-US" sz="1100" b="0" dirty="0">
                  <a:solidFill>
                    <a:srgbClr val="CE9178"/>
                  </a:solidFill>
                  <a:effectLst/>
                  <a:highlight>
                    <a:srgbClr val="000000"/>
                  </a:highlight>
                  <a:latin typeface="Consolas" panose="020B0609020204030204" pitchFamily="49" charset="0"/>
                </a:rPr>
                <a:t>"</a:t>
              </a:r>
              <a:r>
                <a:rPr lang="en-US" sz="1100" b="0" dirty="0">
                  <a:solidFill>
                    <a:srgbClr val="FFFFFF"/>
                  </a:solidFill>
                  <a:effectLst/>
                  <a:highlight>
                    <a:srgbClr val="000000"/>
                  </a:highlight>
                  <a:latin typeface="Consolas" panose="020B0609020204030204" pitchFamily="49" charset="0"/>
                </a:rPr>
                <a:t>: </a:t>
              </a:r>
              <a:r>
                <a:rPr lang="en-US" sz="1100" b="0" dirty="0">
                  <a:solidFill>
                    <a:srgbClr val="CE9178"/>
                  </a:solidFill>
                  <a:effectLst/>
                  <a:highlight>
                    <a:srgbClr val="000000"/>
                  </a:highlight>
                  <a:latin typeface="Consolas" panose="020B0609020204030204" pitchFamily="49" charset="0"/>
                </a:rPr>
                <a:t>"</a:t>
              </a:r>
              <a:r>
                <a:rPr lang="en-US" sz="1100" b="0" dirty="0">
                  <a:solidFill>
                    <a:schemeClr val="accent5"/>
                  </a:solidFill>
                  <a:effectLst/>
                  <a:highlight>
                    <a:srgbClr val="000000"/>
                  </a:highlight>
                  <a:latin typeface="Consolas" panose="020B0609020204030204" pitchFamily="49" charset="0"/>
                </a:rPr>
                <a:t>assistant</a:t>
              </a:r>
              <a:r>
                <a:rPr lang="en-US" sz="1100" b="0" dirty="0">
                  <a:solidFill>
                    <a:srgbClr val="CE9178"/>
                  </a:solidFill>
                  <a:effectLst/>
                  <a:highlight>
                    <a:srgbClr val="000000"/>
                  </a:highlight>
                  <a:latin typeface="Consolas" panose="020B0609020204030204" pitchFamily="49" charset="0"/>
                </a:rPr>
                <a:t>"</a:t>
              </a:r>
              <a:r>
                <a:rPr lang="en-US" sz="1100" b="0" dirty="0">
                  <a:solidFill>
                    <a:srgbClr val="FFFFFF"/>
                  </a:solidFill>
                  <a:effectLst/>
                  <a:highlight>
                    <a:srgbClr val="000000"/>
                  </a:highlight>
                  <a:latin typeface="Consolas" panose="020B0609020204030204" pitchFamily="49" charset="0"/>
                </a:rPr>
                <a:t>, </a:t>
              </a:r>
              <a:r>
                <a:rPr lang="en-US" sz="1100" b="0" dirty="0">
                  <a:solidFill>
                    <a:srgbClr val="CE9178"/>
                  </a:solidFill>
                  <a:effectLst/>
                  <a:highlight>
                    <a:srgbClr val="000000"/>
                  </a:highlight>
                  <a:latin typeface="Consolas" panose="020B0609020204030204" pitchFamily="49" charset="0"/>
                </a:rPr>
                <a:t>"content"</a:t>
              </a:r>
              <a:r>
                <a:rPr lang="en-US" sz="1100" b="0" dirty="0">
                  <a:solidFill>
                    <a:srgbClr val="FFFFFF"/>
                  </a:solidFill>
                  <a:effectLst/>
                  <a:highlight>
                    <a:srgbClr val="000000"/>
                  </a:highlight>
                  <a:latin typeface="Consolas" panose="020B0609020204030204" pitchFamily="49" charset="0"/>
                </a:rPr>
                <a:t>: </a:t>
              </a:r>
              <a:r>
                <a:rPr lang="en-US" sz="1100" b="0" dirty="0">
                  <a:solidFill>
                    <a:srgbClr val="CE9178"/>
                  </a:solidFill>
                  <a:effectLst/>
                  <a:highlight>
                    <a:srgbClr val="000000"/>
                  </a:highlight>
                  <a:latin typeface="Consolas" panose="020B0609020204030204" pitchFamily="49" charset="0"/>
                </a:rPr>
                <a:t>"</a:t>
              </a:r>
              <a:r>
                <a:rPr lang="en-US" sz="1100" b="0" dirty="0">
                  <a:solidFill>
                    <a:schemeClr val="accent5"/>
                  </a:solidFill>
                  <a:effectLst/>
                  <a:highlight>
                    <a:srgbClr val="000000"/>
                  </a:highlight>
                  <a:latin typeface="Consolas" panose="020B0609020204030204" pitchFamily="49" charset="0"/>
                </a:rPr>
                <a:t>Paris, as if everyone doesn't know that already.</a:t>
              </a:r>
              <a:r>
                <a:rPr lang="en-US" sz="1100" b="0" dirty="0">
                  <a:solidFill>
                    <a:srgbClr val="CE9178"/>
                  </a:solidFill>
                  <a:effectLst/>
                  <a:highlight>
                    <a:srgbClr val="000000"/>
                  </a:highlight>
                  <a:latin typeface="Consolas" panose="020B0609020204030204" pitchFamily="49" charset="0"/>
                </a:rPr>
                <a:t>"</a:t>
              </a:r>
              <a:r>
                <a:rPr lang="en-US" sz="1100" b="0" dirty="0">
                  <a:solidFill>
                    <a:srgbClr val="FFFFFF"/>
                  </a:solidFill>
                  <a:effectLst/>
                  <a:highlight>
                    <a:srgbClr val="000000"/>
                  </a:highlight>
                  <a:latin typeface="Consolas" panose="020B0609020204030204" pitchFamily="49" charset="0"/>
                </a:rPr>
                <a:t>}]}</a:t>
              </a:r>
            </a:p>
          </p:txBody>
        </p:sp>
        <p:sp>
          <p:nvSpPr>
            <p:cNvPr id="13" name="TextBox 12">
              <a:extLst>
                <a:ext uri="{FF2B5EF4-FFF2-40B4-BE49-F238E27FC236}">
                  <a16:creationId xmlns:a16="http://schemas.microsoft.com/office/drawing/2014/main" id="{44C1431C-F6AA-443B-4F5C-CBB91E11CCE9}"/>
                </a:ext>
              </a:extLst>
            </p:cNvPr>
            <p:cNvSpPr txBox="1"/>
            <p:nvPr/>
          </p:nvSpPr>
          <p:spPr>
            <a:xfrm>
              <a:off x="4648200" y="2482587"/>
              <a:ext cx="3200400" cy="1892826"/>
            </a:xfrm>
            <a:prstGeom prst="rect">
              <a:avLst/>
            </a:prstGeom>
            <a:noFill/>
          </p:spPr>
          <p:txBody>
            <a:bodyPr wrap="square">
              <a:spAutoFit/>
            </a:bodyPr>
            <a:lstStyle/>
            <a:p>
              <a:r>
                <a:rPr lang="en-US" sz="900" b="0" dirty="0" err="1">
                  <a:solidFill>
                    <a:srgbClr val="FFFFFF"/>
                  </a:solidFill>
                  <a:effectLst/>
                  <a:highlight>
                    <a:srgbClr val="000000"/>
                  </a:highlight>
                  <a:latin typeface="Consolas" panose="020B0609020204030204" pitchFamily="49" charset="0"/>
                </a:rPr>
                <a:t>my_ft_job</a:t>
              </a:r>
              <a:r>
                <a:rPr lang="en-US" sz="900" b="0" dirty="0">
                  <a:solidFill>
                    <a:srgbClr val="FFFFFF"/>
                  </a:solidFill>
                  <a:effectLst/>
                  <a:highlight>
                    <a:srgbClr val="000000"/>
                  </a:highlight>
                  <a:latin typeface="Consolas" panose="020B0609020204030204" pitchFamily="49" charset="0"/>
                </a:rPr>
                <a:t> </a:t>
              </a:r>
              <a:r>
                <a:rPr lang="en-US" sz="900" b="0" dirty="0">
                  <a:solidFill>
                    <a:srgbClr val="D4D4D4"/>
                  </a:solidFill>
                  <a:effectLst/>
                  <a:highlight>
                    <a:srgbClr val="000000"/>
                  </a:highlight>
                  <a:latin typeface="Consolas" panose="020B0609020204030204" pitchFamily="49" charset="0"/>
                </a:rPr>
                <a:t>=</a:t>
              </a:r>
              <a:r>
                <a:rPr lang="en-US" sz="900" b="0" dirty="0">
                  <a:solidFill>
                    <a:srgbClr val="FFFFFF"/>
                  </a:solidFill>
                  <a:effectLst/>
                  <a:highlight>
                    <a:srgbClr val="000000"/>
                  </a:highlight>
                  <a:latin typeface="Consolas" panose="020B0609020204030204" pitchFamily="49" charset="0"/>
                </a:rPr>
                <a:t> </a:t>
              </a:r>
              <a:r>
                <a:rPr lang="en-US" sz="900" b="0" dirty="0" err="1">
                  <a:solidFill>
                    <a:srgbClr val="FFFFFF"/>
                  </a:solidFill>
                  <a:effectLst/>
                  <a:highlight>
                    <a:srgbClr val="000000"/>
                  </a:highlight>
                  <a:latin typeface="Consolas" panose="020B0609020204030204" pitchFamily="49" charset="0"/>
                </a:rPr>
                <a:t>client.fine_tuning.jobs.create</a:t>
              </a:r>
              <a:r>
                <a:rPr lang="en-US" sz="900" b="0" dirty="0">
                  <a:solidFill>
                    <a:srgbClr val="FFFFFF"/>
                  </a:solidFill>
                  <a:effectLst/>
                  <a:highlight>
                    <a:srgbClr val="000000"/>
                  </a:highlight>
                  <a:latin typeface="Consolas" panose="020B0609020204030204" pitchFamily="49" charset="0"/>
                </a:rPr>
                <a:t>(</a:t>
              </a:r>
            </a:p>
            <a:p>
              <a:r>
                <a:rPr lang="en-US" sz="900" b="0" dirty="0">
                  <a:solidFill>
                    <a:srgbClr val="FFFFFF"/>
                  </a:solidFill>
                  <a:effectLst/>
                  <a:highlight>
                    <a:srgbClr val="000000"/>
                  </a:highlight>
                  <a:latin typeface="Consolas" panose="020B0609020204030204" pitchFamily="49" charset="0"/>
                </a:rPr>
                <a:t>        </a:t>
              </a:r>
              <a:r>
                <a:rPr lang="en-US" sz="900" b="0" dirty="0">
                  <a:solidFill>
                    <a:srgbClr val="9CDCFE"/>
                  </a:solidFill>
                  <a:effectLst/>
                  <a:highlight>
                    <a:srgbClr val="000000"/>
                  </a:highlight>
                  <a:latin typeface="Consolas" panose="020B0609020204030204" pitchFamily="49" charset="0"/>
                </a:rPr>
                <a:t>model</a:t>
              </a:r>
              <a:r>
                <a:rPr lang="en-US" sz="900" b="0" dirty="0">
                  <a:solidFill>
                    <a:srgbClr val="D4D4D4"/>
                  </a:solidFill>
                  <a:effectLst/>
                  <a:highlight>
                    <a:srgbClr val="000000"/>
                  </a:highlight>
                  <a:latin typeface="Consolas" panose="020B0609020204030204" pitchFamily="49" charset="0"/>
                </a:rPr>
                <a:t>=</a:t>
              </a:r>
              <a:r>
                <a:rPr lang="en-US" sz="900" b="0" dirty="0">
                  <a:solidFill>
                    <a:srgbClr val="CE9178"/>
                  </a:solidFill>
                  <a:effectLst/>
                  <a:highlight>
                    <a:srgbClr val="000000"/>
                  </a:highlight>
                  <a:latin typeface="Consolas" panose="020B0609020204030204" pitchFamily="49" charset="0"/>
                </a:rPr>
                <a:t>"gpt-4o-mini-2024-07-18"</a:t>
              </a:r>
              <a:r>
                <a:rPr lang="en-US" sz="900" b="0" dirty="0">
                  <a:solidFill>
                    <a:srgbClr val="FFFFFF"/>
                  </a:solidFill>
                  <a:effectLst/>
                  <a:highlight>
                    <a:srgbClr val="000000"/>
                  </a:highlight>
                  <a:latin typeface="Consolas" panose="020B0609020204030204" pitchFamily="49" charset="0"/>
                </a:rPr>
                <a:t>,</a:t>
              </a:r>
            </a:p>
            <a:p>
              <a:r>
                <a:rPr lang="en-US" sz="900" b="0" dirty="0">
                  <a:solidFill>
                    <a:srgbClr val="FFFFFF"/>
                  </a:solidFill>
                  <a:effectLst/>
                  <a:highlight>
                    <a:srgbClr val="000000"/>
                  </a:highlight>
                  <a:latin typeface="Consolas" panose="020B0609020204030204" pitchFamily="49" charset="0"/>
                </a:rPr>
                <a:t>        </a:t>
              </a:r>
              <a:r>
                <a:rPr lang="en-US" sz="900" b="0" dirty="0" err="1">
                  <a:solidFill>
                    <a:srgbClr val="9CDCFE"/>
                  </a:solidFill>
                  <a:effectLst/>
                  <a:highlight>
                    <a:srgbClr val="000000"/>
                  </a:highlight>
                  <a:latin typeface="Consolas" panose="020B0609020204030204" pitchFamily="49" charset="0"/>
                </a:rPr>
                <a:t>training_file</a:t>
              </a:r>
              <a:r>
                <a:rPr lang="en-US" sz="900" b="0" dirty="0">
                  <a:solidFill>
                    <a:srgbClr val="D4D4D4"/>
                  </a:solidFill>
                  <a:effectLst/>
                  <a:highlight>
                    <a:srgbClr val="000000"/>
                  </a:highlight>
                  <a:latin typeface="Consolas" panose="020B0609020204030204" pitchFamily="49" charset="0"/>
                </a:rPr>
                <a:t>=</a:t>
              </a:r>
              <a:r>
                <a:rPr lang="en-US" sz="900" b="0" dirty="0">
                  <a:solidFill>
                    <a:srgbClr val="FFFFFF"/>
                  </a:solidFill>
                  <a:effectLst/>
                  <a:highlight>
                    <a:srgbClr val="000000"/>
                  </a:highlight>
                  <a:latin typeface="Consolas" panose="020B0609020204030204" pitchFamily="49" charset="0"/>
                </a:rPr>
                <a:t>fine_tune_file.id, </a:t>
              </a:r>
            </a:p>
            <a:p>
              <a:r>
                <a:rPr lang="en-US" sz="900" b="0" dirty="0">
                  <a:solidFill>
                    <a:srgbClr val="FFFFFF"/>
                  </a:solidFill>
                  <a:effectLst/>
                  <a:highlight>
                    <a:srgbClr val="000000"/>
                  </a:highlight>
                  <a:latin typeface="Consolas" panose="020B0609020204030204" pitchFamily="49" charset="0"/>
                </a:rPr>
                <a:t>        </a:t>
              </a:r>
              <a:r>
                <a:rPr lang="en-US" sz="900" b="0" dirty="0" err="1">
                  <a:solidFill>
                    <a:srgbClr val="9CDCFE"/>
                  </a:solidFill>
                  <a:effectLst/>
                  <a:highlight>
                    <a:srgbClr val="000000"/>
                  </a:highlight>
                  <a:latin typeface="Consolas" panose="020B0609020204030204" pitchFamily="49" charset="0"/>
                </a:rPr>
                <a:t>validation_file</a:t>
              </a:r>
              <a:r>
                <a:rPr lang="en-US" sz="900" b="0" dirty="0">
                  <a:solidFill>
                    <a:srgbClr val="D4D4D4"/>
                  </a:solidFill>
                  <a:effectLst/>
                  <a:highlight>
                    <a:srgbClr val="000000"/>
                  </a:highlight>
                  <a:latin typeface="Consolas" panose="020B0609020204030204" pitchFamily="49" charset="0"/>
                </a:rPr>
                <a:t>=</a:t>
              </a:r>
              <a:r>
                <a:rPr lang="en-US" sz="900" b="0" dirty="0">
                  <a:solidFill>
                    <a:srgbClr val="569CD6"/>
                  </a:solidFill>
                  <a:effectLst/>
                  <a:highlight>
                    <a:srgbClr val="000000"/>
                  </a:highlight>
                  <a:latin typeface="Consolas" panose="020B0609020204030204" pitchFamily="49" charset="0"/>
                </a:rPr>
                <a:t>None</a:t>
              </a:r>
              <a:r>
                <a:rPr lang="en-US" sz="900" b="0" dirty="0">
                  <a:solidFill>
                    <a:srgbClr val="FFFFFF"/>
                  </a:solidFill>
                  <a:effectLst/>
                  <a:highlight>
                    <a:srgbClr val="000000"/>
                  </a:highlight>
                  <a:latin typeface="Consolas" panose="020B0609020204030204" pitchFamily="49" charset="0"/>
                </a:rPr>
                <a:t>,</a:t>
              </a:r>
            </a:p>
            <a:p>
              <a:r>
                <a:rPr lang="en-US" sz="900" b="0" dirty="0">
                  <a:solidFill>
                    <a:srgbClr val="FFFFFF"/>
                  </a:solidFill>
                  <a:effectLst/>
                  <a:highlight>
                    <a:srgbClr val="000000"/>
                  </a:highlight>
                  <a:latin typeface="Consolas" panose="020B0609020204030204" pitchFamily="49" charset="0"/>
                </a:rPr>
                <a:t>        </a:t>
              </a:r>
              <a:r>
                <a:rPr lang="en-US" sz="900" b="0" dirty="0">
                  <a:solidFill>
                    <a:srgbClr val="9CDCFE"/>
                  </a:solidFill>
                  <a:effectLst/>
                  <a:highlight>
                    <a:srgbClr val="000000"/>
                  </a:highlight>
                  <a:latin typeface="Consolas" panose="020B0609020204030204" pitchFamily="49" charset="0"/>
                </a:rPr>
                <a:t>hyperparameters</a:t>
              </a:r>
              <a:r>
                <a:rPr lang="en-US" sz="900" b="0" dirty="0">
                  <a:solidFill>
                    <a:srgbClr val="D4D4D4"/>
                  </a:solidFill>
                  <a:effectLst/>
                  <a:highlight>
                    <a:srgbClr val="000000"/>
                  </a:highlight>
                  <a:latin typeface="Consolas" panose="020B0609020204030204" pitchFamily="49" charset="0"/>
                </a:rPr>
                <a:t>=</a:t>
              </a:r>
              <a:r>
                <a:rPr lang="en-US" sz="900" b="0" dirty="0">
                  <a:solidFill>
                    <a:srgbClr val="FFFFFF"/>
                  </a:solidFill>
                  <a:effectLst/>
                  <a:highlight>
                    <a:srgbClr val="000000"/>
                  </a:highlight>
                  <a:latin typeface="Consolas" panose="020B0609020204030204" pitchFamily="49" charset="0"/>
                </a:rPr>
                <a:t>{</a:t>
              </a:r>
            </a:p>
            <a:p>
              <a:r>
                <a:rPr lang="en-US" sz="900" b="0" dirty="0">
                  <a:solidFill>
                    <a:srgbClr val="FFFFFF"/>
                  </a:solidFill>
                  <a:effectLst/>
                  <a:highlight>
                    <a:srgbClr val="000000"/>
                  </a:highlight>
                  <a:latin typeface="Consolas" panose="020B0609020204030204" pitchFamily="49" charset="0"/>
                </a:rPr>
                <a:t>            </a:t>
              </a:r>
              <a:r>
                <a:rPr lang="en-US" sz="900" b="0" dirty="0">
                  <a:solidFill>
                    <a:srgbClr val="CE9178"/>
                  </a:solidFill>
                  <a:effectLst/>
                  <a:highlight>
                    <a:srgbClr val="000000"/>
                  </a:highlight>
                  <a:latin typeface="Consolas" panose="020B0609020204030204" pitchFamily="49" charset="0"/>
                </a:rPr>
                <a:t>"</a:t>
              </a:r>
              <a:r>
                <a:rPr lang="en-US" sz="900" b="0" dirty="0" err="1">
                  <a:solidFill>
                    <a:srgbClr val="CE9178"/>
                  </a:solidFill>
                  <a:effectLst/>
                  <a:highlight>
                    <a:srgbClr val="000000"/>
                  </a:highlight>
                  <a:latin typeface="Consolas" panose="020B0609020204030204" pitchFamily="49" charset="0"/>
                </a:rPr>
                <a:t>batch_size</a:t>
              </a:r>
              <a:r>
                <a:rPr lang="en-US" sz="900" b="0" dirty="0">
                  <a:solidFill>
                    <a:srgbClr val="CE9178"/>
                  </a:solidFill>
                  <a:effectLst/>
                  <a:highlight>
                    <a:srgbClr val="000000"/>
                  </a:highlight>
                  <a:latin typeface="Consolas" panose="020B0609020204030204" pitchFamily="49" charset="0"/>
                </a:rPr>
                <a:t>"</a:t>
              </a:r>
              <a:r>
                <a:rPr lang="en-US" sz="900" b="0" dirty="0">
                  <a:solidFill>
                    <a:srgbClr val="FFFFFF"/>
                  </a:solidFill>
                  <a:effectLst/>
                  <a:highlight>
                    <a:srgbClr val="000000"/>
                  </a:highlight>
                  <a:latin typeface="Consolas" panose="020B0609020204030204" pitchFamily="49" charset="0"/>
                </a:rPr>
                <a:t>: </a:t>
              </a:r>
              <a:r>
                <a:rPr lang="en-US" sz="900" b="0" dirty="0">
                  <a:solidFill>
                    <a:srgbClr val="CE9178"/>
                  </a:solidFill>
                  <a:effectLst/>
                  <a:highlight>
                    <a:srgbClr val="000000"/>
                  </a:highlight>
                  <a:latin typeface="Consolas" panose="020B0609020204030204" pitchFamily="49" charset="0"/>
                </a:rPr>
                <a:t>"auto"</a:t>
              </a:r>
              <a:r>
                <a:rPr lang="en-US" sz="900" b="0" dirty="0">
                  <a:solidFill>
                    <a:srgbClr val="FFFFFF"/>
                  </a:solidFill>
                  <a:effectLst/>
                  <a:highlight>
                    <a:srgbClr val="000000"/>
                  </a:highlight>
                  <a:latin typeface="Consolas" panose="020B0609020204030204" pitchFamily="49" charset="0"/>
                </a:rPr>
                <a:t>,</a:t>
              </a:r>
            </a:p>
            <a:p>
              <a:r>
                <a:rPr lang="en-US" sz="900" b="0" dirty="0">
                  <a:solidFill>
                    <a:srgbClr val="FFFFFF"/>
                  </a:solidFill>
                  <a:effectLst/>
                  <a:highlight>
                    <a:srgbClr val="000000"/>
                  </a:highlight>
                  <a:latin typeface="Consolas" panose="020B0609020204030204" pitchFamily="49" charset="0"/>
                </a:rPr>
                <a:t>            </a:t>
              </a:r>
              <a:r>
                <a:rPr lang="en-US" sz="900" b="0" dirty="0">
                  <a:solidFill>
                    <a:srgbClr val="CE9178"/>
                  </a:solidFill>
                  <a:effectLst/>
                  <a:highlight>
                    <a:srgbClr val="000000"/>
                  </a:highlight>
                  <a:latin typeface="Consolas" panose="020B0609020204030204" pitchFamily="49" charset="0"/>
                </a:rPr>
                <a:t>"</a:t>
              </a:r>
              <a:r>
                <a:rPr lang="en-US" sz="900" b="0" dirty="0" err="1">
                  <a:solidFill>
                    <a:srgbClr val="CE9178"/>
                  </a:solidFill>
                  <a:effectLst/>
                  <a:highlight>
                    <a:srgbClr val="000000"/>
                  </a:highlight>
                  <a:latin typeface="Consolas" panose="020B0609020204030204" pitchFamily="49" charset="0"/>
                </a:rPr>
                <a:t>learning_rate_multiplier</a:t>
              </a:r>
              <a:r>
                <a:rPr lang="en-US" sz="900" b="0" dirty="0">
                  <a:solidFill>
                    <a:srgbClr val="CE9178"/>
                  </a:solidFill>
                  <a:effectLst/>
                  <a:highlight>
                    <a:srgbClr val="000000"/>
                  </a:highlight>
                  <a:latin typeface="Consolas" panose="020B0609020204030204" pitchFamily="49" charset="0"/>
                </a:rPr>
                <a:t>"</a:t>
              </a:r>
              <a:r>
                <a:rPr lang="en-US" sz="900" b="0" dirty="0">
                  <a:solidFill>
                    <a:srgbClr val="FFFFFF"/>
                  </a:solidFill>
                  <a:effectLst/>
                  <a:highlight>
                    <a:srgbClr val="000000"/>
                  </a:highlight>
                  <a:latin typeface="Consolas" panose="020B0609020204030204" pitchFamily="49" charset="0"/>
                </a:rPr>
                <a:t>: </a:t>
              </a:r>
              <a:r>
                <a:rPr lang="en-US" sz="900" b="0" dirty="0">
                  <a:solidFill>
                    <a:srgbClr val="CE9178"/>
                  </a:solidFill>
                  <a:effectLst/>
                  <a:highlight>
                    <a:srgbClr val="000000"/>
                  </a:highlight>
                  <a:latin typeface="Consolas" panose="020B0609020204030204" pitchFamily="49" charset="0"/>
                </a:rPr>
                <a:t>"auto"</a:t>
              </a:r>
              <a:r>
                <a:rPr lang="en-US" sz="900" b="0" dirty="0">
                  <a:solidFill>
                    <a:srgbClr val="FFFFFF"/>
                  </a:solidFill>
                  <a:effectLst/>
                  <a:highlight>
                    <a:srgbClr val="000000"/>
                  </a:highlight>
                  <a:latin typeface="Consolas" panose="020B0609020204030204" pitchFamily="49" charset="0"/>
                </a:rPr>
                <a:t>,</a:t>
              </a:r>
            </a:p>
            <a:p>
              <a:r>
                <a:rPr lang="en-US" sz="900" b="0" dirty="0">
                  <a:solidFill>
                    <a:srgbClr val="FFFFFF"/>
                  </a:solidFill>
                  <a:effectLst/>
                  <a:highlight>
                    <a:srgbClr val="000000"/>
                  </a:highlight>
                  <a:latin typeface="Consolas" panose="020B0609020204030204" pitchFamily="49" charset="0"/>
                </a:rPr>
                <a:t>            </a:t>
              </a:r>
              <a:r>
                <a:rPr lang="en-US" sz="900" b="0" dirty="0">
                  <a:solidFill>
                    <a:srgbClr val="CE9178"/>
                  </a:solidFill>
                  <a:effectLst/>
                  <a:highlight>
                    <a:srgbClr val="000000"/>
                  </a:highlight>
                  <a:latin typeface="Consolas" panose="020B0609020204030204" pitchFamily="49" charset="0"/>
                </a:rPr>
                <a:t>"</a:t>
              </a:r>
              <a:r>
                <a:rPr lang="en-US" sz="900" b="0" dirty="0" err="1">
                  <a:solidFill>
                    <a:srgbClr val="CE9178"/>
                  </a:solidFill>
                  <a:effectLst/>
                  <a:highlight>
                    <a:srgbClr val="000000"/>
                  </a:highlight>
                  <a:latin typeface="Consolas" panose="020B0609020204030204" pitchFamily="49" charset="0"/>
                </a:rPr>
                <a:t>n_epochs</a:t>
              </a:r>
              <a:r>
                <a:rPr lang="en-US" sz="900" b="0" dirty="0">
                  <a:solidFill>
                    <a:srgbClr val="CE9178"/>
                  </a:solidFill>
                  <a:effectLst/>
                  <a:highlight>
                    <a:srgbClr val="000000"/>
                  </a:highlight>
                  <a:latin typeface="Consolas" panose="020B0609020204030204" pitchFamily="49" charset="0"/>
                </a:rPr>
                <a:t>"</a:t>
              </a:r>
              <a:r>
                <a:rPr lang="en-US" sz="900" b="0" dirty="0">
                  <a:solidFill>
                    <a:srgbClr val="FFFFFF"/>
                  </a:solidFill>
                  <a:effectLst/>
                  <a:highlight>
                    <a:srgbClr val="000000"/>
                  </a:highlight>
                  <a:latin typeface="Consolas" panose="020B0609020204030204" pitchFamily="49" charset="0"/>
                </a:rPr>
                <a:t>: </a:t>
              </a:r>
              <a:r>
                <a:rPr lang="en-US" sz="900" b="0" dirty="0">
                  <a:solidFill>
                    <a:srgbClr val="CE9178"/>
                  </a:solidFill>
                  <a:effectLst/>
                  <a:highlight>
                    <a:srgbClr val="000000"/>
                  </a:highlight>
                  <a:latin typeface="Consolas" panose="020B0609020204030204" pitchFamily="49" charset="0"/>
                </a:rPr>
                <a:t>"auto"</a:t>
              </a:r>
              <a:r>
                <a:rPr lang="en-US" sz="900" b="0" dirty="0">
                  <a:solidFill>
                    <a:srgbClr val="FFFFFF"/>
                  </a:solidFill>
                  <a:effectLst/>
                  <a:highlight>
                    <a:srgbClr val="000000"/>
                  </a:highlight>
                  <a:latin typeface="Consolas" panose="020B0609020204030204" pitchFamily="49" charset="0"/>
                </a:rPr>
                <a:t>,</a:t>
              </a:r>
            </a:p>
            <a:p>
              <a:r>
                <a:rPr lang="en-US" sz="900" b="0" dirty="0">
                  <a:solidFill>
                    <a:srgbClr val="FFFFFF"/>
                  </a:solidFill>
                  <a:effectLst/>
                  <a:highlight>
                    <a:srgbClr val="000000"/>
                  </a:highlight>
                  <a:latin typeface="Consolas" panose="020B0609020204030204" pitchFamily="49" charset="0"/>
                </a:rPr>
                <a:t>        },</a:t>
              </a:r>
            </a:p>
            <a:p>
              <a:r>
                <a:rPr lang="en-US" sz="900" b="0" dirty="0">
                  <a:solidFill>
                    <a:srgbClr val="FFFFFF"/>
                  </a:solidFill>
                  <a:effectLst/>
                  <a:highlight>
                    <a:srgbClr val="000000"/>
                  </a:highlight>
                  <a:latin typeface="Consolas" panose="020B0609020204030204" pitchFamily="49" charset="0"/>
                </a:rPr>
                <a:t>        </a:t>
              </a:r>
              <a:r>
                <a:rPr lang="en-US" sz="900" b="0" dirty="0">
                  <a:solidFill>
                    <a:srgbClr val="9CDCFE"/>
                  </a:solidFill>
                  <a:effectLst/>
                  <a:highlight>
                    <a:srgbClr val="000000"/>
                  </a:highlight>
                  <a:latin typeface="Consolas" panose="020B0609020204030204" pitchFamily="49" charset="0"/>
                </a:rPr>
                <a:t>suffix</a:t>
              </a:r>
              <a:r>
                <a:rPr lang="en-US" sz="900" b="0" dirty="0">
                  <a:solidFill>
                    <a:srgbClr val="D4D4D4"/>
                  </a:solidFill>
                  <a:effectLst/>
                  <a:highlight>
                    <a:srgbClr val="000000"/>
                  </a:highlight>
                  <a:latin typeface="Consolas" panose="020B0609020204030204" pitchFamily="49" charset="0"/>
                </a:rPr>
                <a:t>=</a:t>
              </a:r>
              <a:r>
                <a:rPr lang="en-US" sz="900" dirty="0">
                  <a:solidFill>
                    <a:srgbClr val="CE9178"/>
                  </a:solidFill>
                  <a:highlight>
                    <a:srgbClr val="000000"/>
                  </a:highlight>
                  <a:latin typeface="Consolas" panose="020B0609020204030204" pitchFamily="49" charset="0"/>
                </a:rPr>
                <a:t>“</a:t>
              </a:r>
              <a:r>
                <a:rPr lang="en-US" sz="900" dirty="0" err="1">
                  <a:solidFill>
                    <a:srgbClr val="CE9178"/>
                  </a:solidFill>
                  <a:highlight>
                    <a:srgbClr val="000000"/>
                  </a:highlight>
                  <a:latin typeface="Consolas" panose="020B0609020204030204" pitchFamily="49" charset="0"/>
                </a:rPr>
                <a:t>marv_fine_tune</a:t>
              </a:r>
              <a:r>
                <a:rPr lang="en-US" sz="900" dirty="0">
                  <a:solidFill>
                    <a:srgbClr val="CE9178"/>
                  </a:solidFill>
                  <a:highlight>
                    <a:srgbClr val="000000"/>
                  </a:highlight>
                  <a:latin typeface="Consolas" panose="020B0609020204030204" pitchFamily="49" charset="0"/>
                </a:rPr>
                <a:t>”,</a:t>
              </a:r>
            </a:p>
            <a:p>
              <a:r>
                <a:rPr lang="en-US" sz="900" b="0" dirty="0">
                  <a:solidFill>
                    <a:srgbClr val="FFFFFF"/>
                  </a:solidFill>
                  <a:effectLst/>
                  <a:highlight>
                    <a:srgbClr val="000000"/>
                  </a:highlight>
                  <a:latin typeface="Consolas" panose="020B0609020204030204" pitchFamily="49" charset="0"/>
                </a:rPr>
                <a:t>        </a:t>
              </a:r>
              <a:r>
                <a:rPr lang="en-US" sz="900" b="0" dirty="0">
                  <a:solidFill>
                    <a:srgbClr val="9CDCFE"/>
                  </a:solidFill>
                  <a:effectLst/>
                  <a:highlight>
                    <a:srgbClr val="000000"/>
                  </a:highlight>
                  <a:latin typeface="Consolas" panose="020B0609020204030204" pitchFamily="49" charset="0"/>
                </a:rPr>
                <a:t>integrations</a:t>
              </a:r>
              <a:r>
                <a:rPr lang="en-US" sz="900" b="0" dirty="0">
                  <a:solidFill>
                    <a:srgbClr val="D4D4D4"/>
                  </a:solidFill>
                  <a:effectLst/>
                  <a:highlight>
                    <a:srgbClr val="000000"/>
                  </a:highlight>
                  <a:latin typeface="Consolas" panose="020B0609020204030204" pitchFamily="49" charset="0"/>
                </a:rPr>
                <a:t>=</a:t>
              </a:r>
              <a:r>
                <a:rPr lang="en-US" sz="900" b="0" dirty="0">
                  <a:solidFill>
                    <a:srgbClr val="569CD6"/>
                  </a:solidFill>
                  <a:effectLst/>
                  <a:highlight>
                    <a:srgbClr val="000000"/>
                  </a:highlight>
                  <a:latin typeface="Consolas" panose="020B0609020204030204" pitchFamily="49" charset="0"/>
                </a:rPr>
                <a:t>None</a:t>
              </a:r>
              <a:r>
                <a:rPr lang="en-US" sz="900" b="0" dirty="0">
                  <a:solidFill>
                    <a:srgbClr val="FFFFFF"/>
                  </a:solidFill>
                  <a:effectLst/>
                  <a:highlight>
                    <a:srgbClr val="000000"/>
                  </a:highlight>
                  <a:latin typeface="Consolas" panose="020B0609020204030204" pitchFamily="49" charset="0"/>
                </a:rPr>
                <a:t>,</a:t>
              </a:r>
            </a:p>
            <a:p>
              <a:r>
                <a:rPr lang="en-US" sz="900" b="0" dirty="0">
                  <a:solidFill>
                    <a:srgbClr val="FFFFFF"/>
                  </a:solidFill>
                  <a:effectLst/>
                  <a:highlight>
                    <a:srgbClr val="000000"/>
                  </a:highlight>
                  <a:latin typeface="Consolas" panose="020B0609020204030204" pitchFamily="49" charset="0"/>
                </a:rPr>
                <a:t>        </a:t>
              </a:r>
              <a:r>
                <a:rPr lang="en-US" sz="900" b="0" dirty="0">
                  <a:solidFill>
                    <a:srgbClr val="9CDCFE"/>
                  </a:solidFill>
                  <a:effectLst/>
                  <a:highlight>
                    <a:srgbClr val="000000"/>
                  </a:highlight>
                  <a:latin typeface="Consolas" panose="020B0609020204030204" pitchFamily="49" charset="0"/>
                </a:rPr>
                <a:t>seed</a:t>
              </a:r>
              <a:r>
                <a:rPr lang="en-US" sz="900" b="0" dirty="0">
                  <a:solidFill>
                    <a:srgbClr val="D4D4D4"/>
                  </a:solidFill>
                  <a:effectLst/>
                  <a:highlight>
                    <a:srgbClr val="000000"/>
                  </a:highlight>
                  <a:latin typeface="Consolas" panose="020B0609020204030204" pitchFamily="49" charset="0"/>
                </a:rPr>
                <a:t>=</a:t>
              </a:r>
              <a:r>
                <a:rPr lang="en-US" sz="900" b="0" dirty="0">
                  <a:solidFill>
                    <a:srgbClr val="569CD6"/>
                  </a:solidFill>
                  <a:effectLst/>
                  <a:highlight>
                    <a:srgbClr val="000000"/>
                  </a:highlight>
                  <a:latin typeface="Consolas" panose="020B0609020204030204" pitchFamily="49" charset="0"/>
                </a:rPr>
                <a:t>None</a:t>
              </a:r>
              <a:r>
                <a:rPr lang="en-US" sz="900" b="0" dirty="0">
                  <a:solidFill>
                    <a:srgbClr val="FFFFFF"/>
                  </a:solidFill>
                  <a:effectLst/>
                  <a:highlight>
                    <a:srgbClr val="000000"/>
                  </a:highlight>
                  <a:latin typeface="Consolas" panose="020B0609020204030204" pitchFamily="49" charset="0"/>
                </a:rPr>
                <a:t>,</a:t>
              </a:r>
            </a:p>
            <a:p>
              <a:r>
                <a:rPr lang="en-US" sz="900" b="0" dirty="0">
                  <a:solidFill>
                    <a:srgbClr val="FFFFFF"/>
                  </a:solidFill>
                  <a:effectLst/>
                  <a:highlight>
                    <a:srgbClr val="000000"/>
                  </a:highlight>
                  <a:latin typeface="Consolas" panose="020B0609020204030204" pitchFamily="49" charset="0"/>
                </a:rPr>
                <a:t>    )</a:t>
              </a:r>
            </a:p>
          </p:txBody>
        </p:sp>
        <p:sp>
          <p:nvSpPr>
            <p:cNvPr id="15" name="TextBox 14">
              <a:extLst>
                <a:ext uri="{FF2B5EF4-FFF2-40B4-BE49-F238E27FC236}">
                  <a16:creationId xmlns:a16="http://schemas.microsoft.com/office/drawing/2014/main" id="{FC685B54-DBBB-FE8B-FB10-4D6AECB2C38C}"/>
                </a:ext>
              </a:extLst>
            </p:cNvPr>
            <p:cNvSpPr txBox="1"/>
            <p:nvPr/>
          </p:nvSpPr>
          <p:spPr>
            <a:xfrm>
              <a:off x="4648200" y="5303407"/>
              <a:ext cx="7010400" cy="1169551"/>
            </a:xfrm>
            <a:prstGeom prst="rect">
              <a:avLst/>
            </a:prstGeom>
            <a:noFill/>
          </p:spPr>
          <p:txBody>
            <a:bodyPr wrap="square">
              <a:spAutoFit/>
            </a:bodyPr>
            <a:lstStyle/>
            <a:p>
              <a:r>
                <a:rPr lang="en-US" sz="1000" b="0" dirty="0">
                  <a:solidFill>
                    <a:srgbClr val="FFFFFF"/>
                  </a:solidFill>
                  <a:effectLst/>
                  <a:highlight>
                    <a:srgbClr val="000000"/>
                  </a:highlight>
                  <a:latin typeface="Consolas" panose="020B0609020204030204" pitchFamily="49" charset="0"/>
                </a:rPr>
                <a:t>completion </a:t>
              </a:r>
              <a:r>
                <a:rPr lang="en-US" sz="1000" b="0" dirty="0">
                  <a:solidFill>
                    <a:srgbClr val="D4D4D4"/>
                  </a:solidFill>
                  <a:effectLst/>
                  <a:highlight>
                    <a:srgbClr val="000000"/>
                  </a:highlight>
                  <a:latin typeface="Consolas" panose="020B0609020204030204" pitchFamily="49" charset="0"/>
                </a:rPr>
                <a:t>=</a:t>
              </a:r>
              <a:r>
                <a:rPr lang="en-US" sz="1000" b="0" dirty="0">
                  <a:solidFill>
                    <a:srgbClr val="FFFFFF"/>
                  </a:solidFill>
                  <a:effectLst/>
                  <a:highlight>
                    <a:srgbClr val="000000"/>
                  </a:highlight>
                  <a:latin typeface="Consolas" panose="020B0609020204030204" pitchFamily="49" charset="0"/>
                </a:rPr>
                <a:t> </a:t>
              </a:r>
              <a:r>
                <a:rPr lang="en-US" sz="1000" b="0" dirty="0" err="1">
                  <a:solidFill>
                    <a:srgbClr val="FFFFFF"/>
                  </a:solidFill>
                  <a:effectLst/>
                  <a:highlight>
                    <a:srgbClr val="000000"/>
                  </a:highlight>
                  <a:latin typeface="Consolas" panose="020B0609020204030204" pitchFamily="49" charset="0"/>
                </a:rPr>
                <a:t>client.chat.completions.create</a:t>
              </a:r>
              <a:r>
                <a:rPr lang="en-US" sz="1000" b="0" dirty="0">
                  <a:solidFill>
                    <a:srgbClr val="FFFFFF"/>
                  </a:solidFill>
                  <a:effectLst/>
                  <a:highlight>
                    <a:srgbClr val="000000"/>
                  </a:highlight>
                  <a:latin typeface="Consolas" panose="020B0609020204030204" pitchFamily="49" charset="0"/>
                </a:rPr>
                <a:t>(</a:t>
              </a:r>
            </a:p>
            <a:p>
              <a:r>
                <a:rPr lang="en-US" sz="1000" b="0" dirty="0">
                  <a:solidFill>
                    <a:srgbClr val="FFFFFF"/>
                  </a:solidFill>
                  <a:effectLst/>
                  <a:highlight>
                    <a:srgbClr val="000000"/>
                  </a:highlight>
                  <a:latin typeface="Consolas" panose="020B0609020204030204" pitchFamily="49" charset="0"/>
                </a:rPr>
                <a:t>    </a:t>
              </a:r>
              <a:r>
                <a:rPr lang="en-US" sz="1000" b="0" dirty="0">
                  <a:solidFill>
                    <a:srgbClr val="9CDCFE"/>
                  </a:solidFill>
                  <a:effectLst/>
                  <a:highlight>
                    <a:srgbClr val="000000"/>
                  </a:highlight>
                  <a:latin typeface="Consolas" panose="020B0609020204030204" pitchFamily="49" charset="0"/>
                </a:rPr>
                <a:t>model</a:t>
              </a:r>
              <a:r>
                <a:rPr lang="en-US" sz="1000" b="0" dirty="0">
                  <a:solidFill>
                    <a:srgbClr val="D4D4D4"/>
                  </a:solidFill>
                  <a:effectLst/>
                  <a:highlight>
                    <a:srgbClr val="000000"/>
                  </a:highlight>
                  <a:latin typeface="Consolas" panose="020B0609020204030204" pitchFamily="49" charset="0"/>
                </a:rPr>
                <a:t>=</a:t>
              </a:r>
              <a:r>
                <a:rPr lang="en-US" sz="1000" dirty="0">
                  <a:solidFill>
                    <a:srgbClr val="CE9178"/>
                  </a:solidFill>
                  <a:highlight>
                    <a:srgbClr val="000000"/>
                  </a:highlight>
                  <a:latin typeface="Consolas" panose="020B0609020204030204" pitchFamily="49" charset="0"/>
                </a:rPr>
                <a:t>“ft:gpt-4o-mini-2024-07-18:personal:marv_fine_tune:9rD1XNCu”</a:t>
              </a:r>
              <a:r>
                <a:rPr lang="en-US" sz="1000" dirty="0">
                  <a:highlight>
                    <a:srgbClr val="000000"/>
                  </a:highlight>
                  <a:latin typeface="Consolas" panose="020B0609020204030204" pitchFamily="49" charset="0"/>
                </a:rPr>
                <a:t>,</a:t>
              </a:r>
            </a:p>
            <a:p>
              <a:r>
                <a:rPr lang="en-US" sz="1000" b="0" dirty="0">
                  <a:solidFill>
                    <a:srgbClr val="FFFFFF"/>
                  </a:solidFill>
                  <a:effectLst/>
                  <a:highlight>
                    <a:srgbClr val="000000"/>
                  </a:highlight>
                  <a:latin typeface="Consolas" panose="020B0609020204030204" pitchFamily="49" charset="0"/>
                </a:rPr>
                <a:t>    </a:t>
              </a:r>
              <a:r>
                <a:rPr lang="en-US" sz="1000" b="0" dirty="0">
                  <a:solidFill>
                    <a:srgbClr val="9CDCFE"/>
                  </a:solidFill>
                  <a:effectLst/>
                  <a:highlight>
                    <a:srgbClr val="000000"/>
                  </a:highlight>
                  <a:latin typeface="Consolas" panose="020B0609020204030204" pitchFamily="49" charset="0"/>
                </a:rPr>
                <a:t>messages</a:t>
              </a:r>
              <a:r>
                <a:rPr lang="en-US" sz="1000" b="0" dirty="0">
                  <a:solidFill>
                    <a:srgbClr val="D4D4D4"/>
                  </a:solidFill>
                  <a:effectLst/>
                  <a:highlight>
                    <a:srgbClr val="000000"/>
                  </a:highlight>
                  <a:latin typeface="Consolas" panose="020B0609020204030204" pitchFamily="49" charset="0"/>
                </a:rPr>
                <a:t>=</a:t>
              </a:r>
              <a:r>
                <a:rPr lang="en-US" sz="1000" b="0" dirty="0">
                  <a:solidFill>
                    <a:srgbClr val="FFFFFF"/>
                  </a:solidFill>
                  <a:effectLst/>
                  <a:highlight>
                    <a:srgbClr val="000000"/>
                  </a:highlight>
                  <a:latin typeface="Consolas" panose="020B0609020204030204" pitchFamily="49" charset="0"/>
                </a:rPr>
                <a:t>[</a:t>
              </a:r>
            </a:p>
            <a:p>
              <a:r>
                <a:rPr lang="en-US" sz="1000" b="0" dirty="0">
                  <a:solidFill>
                    <a:srgbClr val="FFFFFF"/>
                  </a:solidFill>
                  <a:effectLst/>
                  <a:highlight>
                    <a:srgbClr val="000000"/>
                  </a:highlight>
                  <a:latin typeface="Consolas" panose="020B0609020204030204" pitchFamily="49" charset="0"/>
                </a:rPr>
                <a:t>        {</a:t>
              </a:r>
              <a:r>
                <a:rPr lang="en-US" sz="1000" b="0" dirty="0">
                  <a:solidFill>
                    <a:srgbClr val="CE9178"/>
                  </a:solidFill>
                  <a:effectLst/>
                  <a:highlight>
                    <a:srgbClr val="000000"/>
                  </a:highlight>
                  <a:latin typeface="Consolas" panose="020B0609020204030204" pitchFamily="49" charset="0"/>
                </a:rPr>
                <a:t>"role"</a:t>
              </a:r>
              <a:r>
                <a:rPr lang="en-US" sz="1000" b="0" dirty="0">
                  <a:solidFill>
                    <a:srgbClr val="FFFFFF"/>
                  </a:solidFill>
                  <a:effectLst/>
                  <a:highlight>
                    <a:srgbClr val="000000"/>
                  </a:highlight>
                  <a:latin typeface="Consolas" panose="020B0609020204030204" pitchFamily="49" charset="0"/>
                </a:rPr>
                <a:t>: </a:t>
              </a:r>
              <a:r>
                <a:rPr lang="en-US" sz="1000" b="0" dirty="0">
                  <a:solidFill>
                    <a:srgbClr val="CE9178"/>
                  </a:solidFill>
                  <a:effectLst/>
                  <a:highlight>
                    <a:srgbClr val="000000"/>
                  </a:highlight>
                  <a:latin typeface="Consolas" panose="020B0609020204030204" pitchFamily="49" charset="0"/>
                </a:rPr>
                <a:t>"system"</a:t>
              </a:r>
              <a:r>
                <a:rPr lang="en-US" sz="1000" b="0" dirty="0">
                  <a:solidFill>
                    <a:srgbClr val="FFFFFF"/>
                  </a:solidFill>
                  <a:effectLst/>
                  <a:highlight>
                    <a:srgbClr val="000000"/>
                  </a:highlight>
                  <a:latin typeface="Consolas" panose="020B0609020204030204" pitchFamily="49" charset="0"/>
                </a:rPr>
                <a:t>, </a:t>
              </a:r>
              <a:r>
                <a:rPr lang="en-US" sz="1000" b="0" dirty="0">
                  <a:solidFill>
                    <a:srgbClr val="CE9178"/>
                  </a:solidFill>
                  <a:effectLst/>
                  <a:highlight>
                    <a:srgbClr val="000000"/>
                  </a:highlight>
                  <a:latin typeface="Consolas" panose="020B0609020204030204" pitchFamily="49" charset="0"/>
                </a:rPr>
                <a:t>"content"</a:t>
              </a:r>
              <a:r>
                <a:rPr lang="en-US" sz="1000" b="0" dirty="0">
                  <a:solidFill>
                    <a:srgbClr val="FFFFFF"/>
                  </a:solidFill>
                  <a:effectLst/>
                  <a:highlight>
                    <a:srgbClr val="000000"/>
                  </a:highlight>
                  <a:latin typeface="Consolas" panose="020B0609020204030204" pitchFamily="49" charset="0"/>
                </a:rPr>
                <a:t>: </a:t>
              </a:r>
              <a:r>
                <a:rPr lang="en-US" sz="1000" b="0" dirty="0">
                  <a:solidFill>
                    <a:srgbClr val="CE9178"/>
                  </a:solidFill>
                  <a:effectLst/>
                  <a:highlight>
                    <a:srgbClr val="000000"/>
                  </a:highlight>
                  <a:latin typeface="Consolas" panose="020B0609020204030204" pitchFamily="49" charset="0"/>
                </a:rPr>
                <a:t>"Marv is a factual chatbot that is also sarcastic."</a:t>
              </a:r>
              <a:r>
                <a:rPr lang="en-US" sz="1000" b="0" dirty="0">
                  <a:solidFill>
                    <a:srgbClr val="FFFFFF"/>
                  </a:solidFill>
                  <a:effectLst/>
                  <a:highlight>
                    <a:srgbClr val="000000"/>
                  </a:highlight>
                  <a:latin typeface="Consolas" panose="020B0609020204030204" pitchFamily="49" charset="0"/>
                </a:rPr>
                <a:t>},</a:t>
              </a:r>
            </a:p>
            <a:p>
              <a:r>
                <a:rPr lang="en-US" sz="1000" b="0" dirty="0">
                  <a:solidFill>
                    <a:srgbClr val="FFFFFF"/>
                  </a:solidFill>
                  <a:effectLst/>
                  <a:highlight>
                    <a:srgbClr val="000000"/>
                  </a:highlight>
                  <a:latin typeface="Consolas" panose="020B0609020204030204" pitchFamily="49" charset="0"/>
                </a:rPr>
                <a:t>        {</a:t>
              </a:r>
              <a:r>
                <a:rPr lang="en-US" sz="1000" b="0" dirty="0">
                  <a:solidFill>
                    <a:srgbClr val="CE9178"/>
                  </a:solidFill>
                  <a:effectLst/>
                  <a:highlight>
                    <a:srgbClr val="000000"/>
                  </a:highlight>
                  <a:latin typeface="Consolas" panose="020B0609020204030204" pitchFamily="49" charset="0"/>
                </a:rPr>
                <a:t>"role"</a:t>
              </a:r>
              <a:r>
                <a:rPr lang="en-US" sz="1000" b="0" dirty="0">
                  <a:solidFill>
                    <a:srgbClr val="FFFFFF"/>
                  </a:solidFill>
                  <a:effectLst/>
                  <a:highlight>
                    <a:srgbClr val="000000"/>
                  </a:highlight>
                  <a:latin typeface="Consolas" panose="020B0609020204030204" pitchFamily="49" charset="0"/>
                </a:rPr>
                <a:t>: </a:t>
              </a:r>
              <a:r>
                <a:rPr lang="en-US" sz="1000" b="0" dirty="0">
                  <a:solidFill>
                    <a:srgbClr val="CE9178"/>
                  </a:solidFill>
                  <a:effectLst/>
                  <a:highlight>
                    <a:srgbClr val="000000"/>
                  </a:highlight>
                  <a:latin typeface="Consolas" panose="020B0609020204030204" pitchFamily="49" charset="0"/>
                </a:rPr>
                <a:t>"user"</a:t>
              </a:r>
              <a:r>
                <a:rPr lang="en-US" sz="1000" b="0" dirty="0">
                  <a:solidFill>
                    <a:srgbClr val="FFFFFF"/>
                  </a:solidFill>
                  <a:effectLst/>
                  <a:highlight>
                    <a:srgbClr val="000000"/>
                  </a:highlight>
                  <a:latin typeface="Consolas" panose="020B0609020204030204" pitchFamily="49" charset="0"/>
                </a:rPr>
                <a:t>, </a:t>
              </a:r>
              <a:r>
                <a:rPr lang="en-US" sz="1000" b="0" dirty="0">
                  <a:solidFill>
                    <a:srgbClr val="CE9178"/>
                  </a:solidFill>
                  <a:effectLst/>
                  <a:highlight>
                    <a:srgbClr val="000000"/>
                  </a:highlight>
                  <a:latin typeface="Consolas" panose="020B0609020204030204" pitchFamily="49" charset="0"/>
                </a:rPr>
                <a:t>"content"</a:t>
              </a:r>
              <a:r>
                <a:rPr lang="en-US" sz="1000" b="0" dirty="0">
                  <a:solidFill>
                    <a:srgbClr val="FFFFFF"/>
                  </a:solidFill>
                  <a:effectLst/>
                  <a:highlight>
                    <a:srgbClr val="000000"/>
                  </a:highlight>
                  <a:latin typeface="Consolas" panose="020B0609020204030204" pitchFamily="49" charset="0"/>
                </a:rPr>
                <a:t>: </a:t>
              </a:r>
              <a:r>
                <a:rPr lang="en-US" sz="1000" b="0" dirty="0">
                  <a:solidFill>
                    <a:srgbClr val="CE9178"/>
                  </a:solidFill>
                  <a:effectLst/>
                  <a:highlight>
                    <a:srgbClr val="000000"/>
                  </a:highlight>
                  <a:latin typeface="Consolas" panose="020B0609020204030204" pitchFamily="49" charset="0"/>
                </a:rPr>
                <a:t>"What is limburger cheese?"</a:t>
              </a:r>
              <a:r>
                <a:rPr lang="en-US" sz="1000" b="0" dirty="0">
                  <a:solidFill>
                    <a:srgbClr val="FFFFFF"/>
                  </a:solidFill>
                  <a:effectLst/>
                  <a:highlight>
                    <a:srgbClr val="000000"/>
                  </a:highlight>
                  <a:latin typeface="Consolas" panose="020B0609020204030204" pitchFamily="49" charset="0"/>
                </a:rPr>
                <a:t>},</a:t>
              </a:r>
            </a:p>
            <a:p>
              <a:r>
                <a:rPr lang="en-US" sz="1000" b="0" dirty="0">
                  <a:solidFill>
                    <a:srgbClr val="FFFFFF"/>
                  </a:solidFill>
                  <a:effectLst/>
                  <a:highlight>
                    <a:srgbClr val="000000"/>
                  </a:highlight>
                  <a:latin typeface="Consolas" panose="020B0609020204030204" pitchFamily="49" charset="0"/>
                </a:rPr>
                <a:t>    ]</a:t>
              </a:r>
            </a:p>
            <a:p>
              <a:r>
                <a:rPr lang="en-US" sz="1000" b="0" dirty="0">
                  <a:solidFill>
                    <a:srgbClr val="FFFFFF"/>
                  </a:solidFill>
                  <a:effectLst/>
                  <a:highlight>
                    <a:srgbClr val="000000"/>
                  </a:highlight>
                  <a:latin typeface="Consolas" panose="020B0609020204030204" pitchFamily="49" charset="0"/>
                </a:rPr>
                <a:t>)</a:t>
              </a:r>
            </a:p>
          </p:txBody>
        </p:sp>
      </p:grpSp>
    </p:spTree>
    <p:extLst>
      <p:ext uri="{BB962C8B-B14F-4D97-AF65-F5344CB8AC3E}">
        <p14:creationId xmlns:p14="http://schemas.microsoft.com/office/powerpoint/2010/main" val="18089718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BDF793-DD45-53A8-B78B-E140E0CF84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3206290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490EBD-F9A4-BF8A-F8F7-A3B67DEC2F9A}"/>
              </a:ext>
            </a:extLst>
          </p:cNvPr>
          <p:cNvSpPr>
            <a:spLocks noGrp="1"/>
          </p:cNvSpPr>
          <p:nvPr>
            <p:ph type="title"/>
          </p:nvPr>
        </p:nvSpPr>
        <p:spPr/>
        <p:txBody>
          <a:bodyPr/>
          <a:lstStyle/>
          <a:p>
            <a:r>
              <a:rPr lang="en-US" dirty="0"/>
              <a:t>Understanding</a:t>
            </a:r>
            <a:br>
              <a:rPr lang="en-US" dirty="0"/>
            </a:br>
            <a:r>
              <a:rPr lang="en-US" dirty="0"/>
              <a:t>Pre-Training</a:t>
            </a:r>
          </a:p>
        </p:txBody>
      </p:sp>
    </p:spTree>
    <p:extLst>
      <p:ext uri="{BB962C8B-B14F-4D97-AF65-F5344CB8AC3E}">
        <p14:creationId xmlns:p14="http://schemas.microsoft.com/office/powerpoint/2010/main" val="22151762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F87A735-C8D3-07A4-2EDF-0583556B9D9D}"/>
              </a:ext>
            </a:extLst>
          </p:cNvPr>
          <p:cNvSpPr>
            <a:spLocks noGrp="1"/>
          </p:cNvSpPr>
          <p:nvPr>
            <p:ph type="title"/>
          </p:nvPr>
        </p:nvSpPr>
        <p:spPr/>
        <p:txBody>
          <a:bodyPr/>
          <a:lstStyle/>
          <a:p>
            <a:r>
              <a:rPr lang="en-US" dirty="0"/>
              <a:t>Adapting LLMs</a:t>
            </a:r>
          </a:p>
        </p:txBody>
      </p:sp>
      <p:pic>
        <p:nvPicPr>
          <p:cNvPr id="6" name="Picture 5">
            <a:extLst>
              <a:ext uri="{FF2B5EF4-FFF2-40B4-BE49-F238E27FC236}">
                <a16:creationId xmlns:a16="http://schemas.microsoft.com/office/drawing/2014/main" id="{46BFE775-E068-5D61-6731-C98D5B7BC8E7}"/>
              </a:ext>
            </a:extLst>
          </p:cNvPr>
          <p:cNvPicPr>
            <a:picLocks noChangeAspect="1"/>
          </p:cNvPicPr>
          <p:nvPr/>
        </p:nvPicPr>
        <p:blipFill>
          <a:blip r:embed="rId3"/>
          <a:stretch>
            <a:fillRect/>
          </a:stretch>
        </p:blipFill>
        <p:spPr>
          <a:xfrm>
            <a:off x="5486400" y="609098"/>
            <a:ext cx="5730737" cy="5791702"/>
          </a:xfrm>
          <a:prstGeom prst="rect">
            <a:avLst/>
          </a:prstGeom>
        </p:spPr>
      </p:pic>
    </p:spTree>
    <p:extLst>
      <p:ext uri="{BB962C8B-B14F-4D97-AF65-F5344CB8AC3E}">
        <p14:creationId xmlns:p14="http://schemas.microsoft.com/office/powerpoint/2010/main" val="2869514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9E8B8-D82A-44BA-72BD-6A87BA41ED62}"/>
              </a:ext>
            </a:extLst>
          </p:cNvPr>
          <p:cNvSpPr>
            <a:spLocks noGrp="1"/>
          </p:cNvSpPr>
          <p:nvPr>
            <p:ph type="title"/>
          </p:nvPr>
        </p:nvSpPr>
        <p:spPr/>
        <p:txBody>
          <a:bodyPr/>
          <a:lstStyle/>
          <a:p>
            <a:r>
              <a:rPr lang="en-US" dirty="0"/>
              <a:t>Pre-Training:</a:t>
            </a:r>
            <a:br>
              <a:rPr lang="en-US" dirty="0"/>
            </a:br>
            <a:r>
              <a:rPr lang="en-US" dirty="0"/>
              <a:t>The “P” in GPT</a:t>
            </a:r>
          </a:p>
        </p:txBody>
      </p:sp>
      <p:sp>
        <p:nvSpPr>
          <p:cNvPr id="3" name="Content Placeholder 2">
            <a:extLst>
              <a:ext uri="{FF2B5EF4-FFF2-40B4-BE49-F238E27FC236}">
                <a16:creationId xmlns:a16="http://schemas.microsoft.com/office/drawing/2014/main" id="{97779700-F86E-15D1-034D-6849CF09B810}"/>
              </a:ext>
            </a:extLst>
          </p:cNvPr>
          <p:cNvSpPr>
            <a:spLocks noGrp="1"/>
          </p:cNvSpPr>
          <p:nvPr>
            <p:ph idx="1"/>
          </p:nvPr>
        </p:nvSpPr>
        <p:spPr>
          <a:xfrm>
            <a:off x="1524000" y="1828800"/>
            <a:ext cx="9144000" cy="4876800"/>
          </a:xfrm>
        </p:spPr>
        <p:txBody>
          <a:bodyPr>
            <a:normAutofit fontScale="92500" lnSpcReduction="10000"/>
          </a:bodyPr>
          <a:lstStyle/>
          <a:p>
            <a:pPr marL="0" indent="0">
              <a:buNone/>
            </a:pPr>
            <a:r>
              <a:rPr lang="en-US" dirty="0"/>
              <a:t>Pre-training is a foundational stage in the development of large language models (LLMs) and other neural networks, where the model is trained on vast amounts of data to learn general linguistic and semantic patterns. </a:t>
            </a:r>
          </a:p>
          <a:p>
            <a:pPr marL="0" indent="0">
              <a:buNone/>
            </a:pPr>
            <a:endParaRPr lang="en-US" dirty="0"/>
          </a:p>
          <a:p>
            <a:pPr marL="0" indent="0">
              <a:buNone/>
            </a:pPr>
            <a:r>
              <a:rPr lang="en-US" dirty="0"/>
              <a:t>This process involves exposing the model to a diverse and extensive corpus of text, allowing it to understand the structure of language, such as grammar, syntax, and the relationships between words and concepts. </a:t>
            </a:r>
          </a:p>
          <a:p>
            <a:pPr marL="0" indent="0">
              <a:buNone/>
            </a:pPr>
            <a:endParaRPr lang="en-US" dirty="0"/>
          </a:p>
          <a:p>
            <a:pPr marL="0" indent="0">
              <a:buNone/>
            </a:pPr>
            <a:r>
              <a:rPr lang="en-US" dirty="0"/>
              <a:t>The objective during pre-training is not to solve a specific task but to enable the model to develop a broad and deep understanding of the language.</a:t>
            </a:r>
          </a:p>
          <a:p>
            <a:pPr marL="0" indent="0">
              <a:buNone/>
            </a:pPr>
            <a:endParaRPr lang="en-US" dirty="0"/>
          </a:p>
          <a:p>
            <a:pPr marL="0" indent="0">
              <a:buNone/>
            </a:pPr>
            <a:r>
              <a:rPr lang="en-US" dirty="0"/>
              <a:t>This typically uses trillions of data tokens. Pre-training typically requires thousands of GPU hours  spread across multiple GPUs. </a:t>
            </a:r>
            <a:r>
              <a:rPr lang="en-US" dirty="0">
                <a:solidFill>
                  <a:schemeClr val="accent2"/>
                </a:solidFill>
              </a:rPr>
              <a:t>The output model from pre-training is known as a foundation model.</a:t>
            </a:r>
          </a:p>
        </p:txBody>
      </p:sp>
    </p:spTree>
    <p:extLst>
      <p:ext uri="{BB962C8B-B14F-4D97-AF65-F5344CB8AC3E}">
        <p14:creationId xmlns:p14="http://schemas.microsoft.com/office/powerpoint/2010/main" val="7683818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3855C-9AD4-5A2F-B621-B2E3CA27A234}"/>
              </a:ext>
            </a:extLst>
          </p:cNvPr>
          <p:cNvSpPr>
            <a:spLocks noGrp="1"/>
          </p:cNvSpPr>
          <p:nvPr>
            <p:ph type="title"/>
          </p:nvPr>
        </p:nvSpPr>
        <p:spPr/>
        <p:txBody>
          <a:bodyPr/>
          <a:lstStyle/>
          <a:p>
            <a:r>
              <a:rPr lang="en-US" dirty="0"/>
              <a:t>Foundation Models (2021 Paper)</a:t>
            </a:r>
          </a:p>
        </p:txBody>
      </p:sp>
      <p:sp>
        <p:nvSpPr>
          <p:cNvPr id="3" name="Content Placeholder 2">
            <a:extLst>
              <a:ext uri="{FF2B5EF4-FFF2-40B4-BE49-F238E27FC236}">
                <a16:creationId xmlns:a16="http://schemas.microsoft.com/office/drawing/2014/main" id="{A735C0D0-DF39-C754-674A-B69C2BBF6354}"/>
              </a:ext>
            </a:extLst>
          </p:cNvPr>
          <p:cNvSpPr>
            <a:spLocks noGrp="1"/>
          </p:cNvSpPr>
          <p:nvPr>
            <p:ph idx="1"/>
          </p:nvPr>
        </p:nvSpPr>
        <p:spPr/>
        <p:txBody>
          <a:bodyPr/>
          <a:lstStyle/>
          <a:p>
            <a:pPr marL="0" indent="0">
              <a:buNone/>
            </a:pPr>
            <a:r>
              <a:rPr lang="en-US" dirty="0"/>
              <a:t>This report investigates an emerging paradigm for building artificial intelligence (AI) systems based on a general class of models which we term foundation models. </a:t>
            </a:r>
          </a:p>
          <a:p>
            <a:pPr marL="0" indent="0">
              <a:buNone/>
            </a:pPr>
            <a:endParaRPr lang="en-US" dirty="0"/>
          </a:p>
          <a:p>
            <a:pPr marL="0" indent="0">
              <a:buNone/>
            </a:pPr>
            <a:r>
              <a:rPr lang="en-US" dirty="0"/>
              <a:t>A foundation model is </a:t>
            </a:r>
            <a:r>
              <a:rPr lang="en-US" dirty="0">
                <a:solidFill>
                  <a:schemeClr val="accent2"/>
                </a:solidFill>
              </a:rPr>
              <a:t>any model that is trained on broad data (generally using self-supervision at scale) that can be adapted (e.g., fine-tuned) to a wide range of downstream tasks</a:t>
            </a:r>
            <a:r>
              <a:rPr lang="en-US" dirty="0"/>
              <a:t>.</a:t>
            </a:r>
          </a:p>
        </p:txBody>
      </p:sp>
      <p:pic>
        <p:nvPicPr>
          <p:cNvPr id="6" name="Picture 5">
            <a:extLst>
              <a:ext uri="{FF2B5EF4-FFF2-40B4-BE49-F238E27FC236}">
                <a16:creationId xmlns:a16="http://schemas.microsoft.com/office/drawing/2014/main" id="{938DF9A2-48A1-BD3C-BE92-BC4A110038BA}"/>
              </a:ext>
            </a:extLst>
          </p:cNvPr>
          <p:cNvPicPr>
            <a:picLocks noChangeAspect="1"/>
          </p:cNvPicPr>
          <p:nvPr/>
        </p:nvPicPr>
        <p:blipFill>
          <a:blip r:embed="rId3"/>
          <a:stretch>
            <a:fillRect/>
          </a:stretch>
        </p:blipFill>
        <p:spPr>
          <a:xfrm>
            <a:off x="4038600" y="4419600"/>
            <a:ext cx="3518388" cy="2133600"/>
          </a:xfrm>
          <a:prstGeom prst="rect">
            <a:avLst/>
          </a:prstGeom>
        </p:spPr>
      </p:pic>
    </p:spTree>
    <p:extLst>
      <p:ext uri="{BB962C8B-B14F-4D97-AF65-F5344CB8AC3E}">
        <p14:creationId xmlns:p14="http://schemas.microsoft.com/office/powerpoint/2010/main" val="2211961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41FECA-D0E2-F8D9-824E-B0D63A8B9D9B}"/>
              </a:ext>
            </a:extLst>
          </p:cNvPr>
          <p:cNvSpPr>
            <a:spLocks noGrp="1"/>
          </p:cNvSpPr>
          <p:nvPr>
            <p:ph type="title"/>
          </p:nvPr>
        </p:nvSpPr>
        <p:spPr>
          <a:xfrm>
            <a:off x="1524000" y="0"/>
            <a:ext cx="9144000" cy="1143000"/>
          </a:xfrm>
        </p:spPr>
        <p:txBody>
          <a:bodyPr/>
          <a:lstStyle/>
          <a:p>
            <a:r>
              <a:rPr lang="en-US" dirty="0"/>
              <a:t>Foundation Models</a:t>
            </a:r>
          </a:p>
        </p:txBody>
      </p:sp>
      <p:pic>
        <p:nvPicPr>
          <p:cNvPr id="8" name="Picture 7">
            <a:extLst>
              <a:ext uri="{FF2B5EF4-FFF2-40B4-BE49-F238E27FC236}">
                <a16:creationId xmlns:a16="http://schemas.microsoft.com/office/drawing/2014/main" id="{556F5BD2-925D-876A-9876-523F9374D3E3}"/>
              </a:ext>
            </a:extLst>
          </p:cNvPr>
          <p:cNvPicPr>
            <a:picLocks noChangeAspect="1"/>
          </p:cNvPicPr>
          <p:nvPr/>
        </p:nvPicPr>
        <p:blipFill>
          <a:blip r:embed="rId3"/>
          <a:stretch>
            <a:fillRect/>
          </a:stretch>
        </p:blipFill>
        <p:spPr>
          <a:xfrm>
            <a:off x="2323773" y="1272313"/>
            <a:ext cx="7544454" cy="5227773"/>
          </a:xfrm>
          <a:prstGeom prst="rect">
            <a:avLst/>
          </a:prstGeom>
        </p:spPr>
      </p:pic>
    </p:spTree>
    <p:extLst>
      <p:ext uri="{BB962C8B-B14F-4D97-AF65-F5344CB8AC3E}">
        <p14:creationId xmlns:p14="http://schemas.microsoft.com/office/powerpoint/2010/main" val="3142193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7F4E9-1B25-60D3-8231-2D8EA0537CEE}"/>
              </a:ext>
            </a:extLst>
          </p:cNvPr>
          <p:cNvSpPr>
            <a:spLocks noGrp="1"/>
          </p:cNvSpPr>
          <p:nvPr>
            <p:ph type="title"/>
          </p:nvPr>
        </p:nvSpPr>
        <p:spPr>
          <a:xfrm>
            <a:off x="533400" y="457200"/>
            <a:ext cx="9144000" cy="1143000"/>
          </a:xfrm>
        </p:spPr>
        <p:txBody>
          <a:bodyPr/>
          <a:lstStyle/>
          <a:p>
            <a:r>
              <a:rPr lang="en-US" dirty="0"/>
              <a:t>Pre-Training Is </a:t>
            </a:r>
            <a:br>
              <a:rPr lang="en-US" dirty="0"/>
            </a:br>
            <a:r>
              <a:rPr lang="en-US" dirty="0"/>
              <a:t>Not Available for You</a:t>
            </a:r>
          </a:p>
        </p:txBody>
      </p:sp>
      <p:pic>
        <p:nvPicPr>
          <p:cNvPr id="3" name="Picture 2">
            <a:extLst>
              <a:ext uri="{FF2B5EF4-FFF2-40B4-BE49-F238E27FC236}">
                <a16:creationId xmlns:a16="http://schemas.microsoft.com/office/drawing/2014/main" id="{0EFB01F9-20F2-95ED-32D8-F08052987E18}"/>
              </a:ext>
            </a:extLst>
          </p:cNvPr>
          <p:cNvPicPr>
            <a:picLocks noChangeAspect="1"/>
          </p:cNvPicPr>
          <p:nvPr/>
        </p:nvPicPr>
        <p:blipFill>
          <a:blip r:embed="rId2"/>
          <a:stretch>
            <a:fillRect/>
          </a:stretch>
        </p:blipFill>
        <p:spPr>
          <a:xfrm>
            <a:off x="5907081" y="533149"/>
            <a:ext cx="5730737" cy="5791702"/>
          </a:xfrm>
          <a:prstGeom prst="rect">
            <a:avLst/>
          </a:prstGeom>
        </p:spPr>
      </p:pic>
      <p:pic>
        <p:nvPicPr>
          <p:cNvPr id="8" name="Graphic 7" descr="No sign with solid fill">
            <a:extLst>
              <a:ext uri="{FF2B5EF4-FFF2-40B4-BE49-F238E27FC236}">
                <a16:creationId xmlns:a16="http://schemas.microsoft.com/office/drawing/2014/main" id="{CA365A43-D4C8-8631-F2D2-09A47F87C6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48400" y="685800"/>
            <a:ext cx="914400" cy="914400"/>
          </a:xfrm>
          <a:prstGeom prst="rect">
            <a:avLst/>
          </a:prstGeom>
        </p:spPr>
      </p:pic>
    </p:spTree>
    <p:extLst>
      <p:ext uri="{BB962C8B-B14F-4D97-AF65-F5344CB8AC3E}">
        <p14:creationId xmlns:p14="http://schemas.microsoft.com/office/powerpoint/2010/main" val="30521127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683DD-A260-2285-DF9D-220E0F81014E}"/>
              </a:ext>
            </a:extLst>
          </p:cNvPr>
          <p:cNvSpPr>
            <a:spLocks noGrp="1"/>
          </p:cNvSpPr>
          <p:nvPr>
            <p:ph type="title"/>
          </p:nvPr>
        </p:nvSpPr>
        <p:spPr/>
        <p:txBody>
          <a:bodyPr/>
          <a:lstStyle/>
          <a:p>
            <a:r>
              <a:rPr lang="en-US" dirty="0"/>
              <a:t>Continued Pre-Training</a:t>
            </a:r>
          </a:p>
        </p:txBody>
      </p:sp>
      <p:sp>
        <p:nvSpPr>
          <p:cNvPr id="3" name="Content Placeholder 2">
            <a:extLst>
              <a:ext uri="{FF2B5EF4-FFF2-40B4-BE49-F238E27FC236}">
                <a16:creationId xmlns:a16="http://schemas.microsoft.com/office/drawing/2014/main" id="{34F4ACEE-A3FD-4DD1-929F-A8A91F245C4D}"/>
              </a:ext>
            </a:extLst>
          </p:cNvPr>
          <p:cNvSpPr>
            <a:spLocks noGrp="1"/>
          </p:cNvSpPr>
          <p:nvPr>
            <p:ph idx="1"/>
          </p:nvPr>
        </p:nvSpPr>
        <p:spPr>
          <a:xfrm>
            <a:off x="1524000" y="1828800"/>
            <a:ext cx="9144000" cy="4876800"/>
          </a:xfrm>
        </p:spPr>
        <p:txBody>
          <a:bodyPr>
            <a:normAutofit/>
          </a:bodyPr>
          <a:lstStyle/>
          <a:p>
            <a:pPr marL="0" indent="0">
              <a:buNone/>
            </a:pPr>
            <a:r>
              <a:rPr lang="en-US" dirty="0"/>
              <a:t>Continued pre-training, also known as intermediate or domain-adaptive pre-training, refers to the process of taking a pre-trained language model (such as GPT) and further training it on a more specialized or domain-specific dataset before fine-tuning it for a particular task. </a:t>
            </a:r>
          </a:p>
          <a:p>
            <a:pPr marL="0" indent="0">
              <a:buNone/>
            </a:pPr>
            <a:endParaRPr lang="en-US" dirty="0"/>
          </a:p>
          <a:p>
            <a:pPr marL="0" indent="0">
              <a:buNone/>
            </a:pPr>
            <a:r>
              <a:rPr lang="en-US" dirty="0"/>
              <a:t>The purpose of continued pre-training is to adapt the model's general language understanding to a specific domain or area of interest, such as medical texts, legal documents, or scientific literature. </a:t>
            </a:r>
          </a:p>
          <a:p>
            <a:pPr marL="0" indent="0">
              <a:buNone/>
            </a:pPr>
            <a:endParaRPr lang="en-US" dirty="0"/>
          </a:p>
          <a:p>
            <a:pPr marL="0" indent="0">
              <a:buNone/>
            </a:pPr>
            <a:r>
              <a:rPr lang="en-US" dirty="0"/>
              <a:t>This additional training allows the model to become more proficient in the vocabulary, style, and nuances of the target domain, making it more effective and accurate when later fine-tuned for specific tasks within that domain.</a:t>
            </a:r>
          </a:p>
        </p:txBody>
      </p:sp>
    </p:spTree>
    <p:extLst>
      <p:ext uri="{BB962C8B-B14F-4D97-AF65-F5344CB8AC3E}">
        <p14:creationId xmlns:p14="http://schemas.microsoft.com/office/powerpoint/2010/main" val="1907484981"/>
      </p:ext>
    </p:extLst>
  </p:cSld>
  <p:clrMapOvr>
    <a:masterClrMapping/>
  </p:clrMapOvr>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technology circuit board design presentation (widescreen)</Template>
  <TotalTime>33394</TotalTime>
  <Words>1619</Words>
  <Application>Microsoft Office PowerPoint</Application>
  <PresentationFormat>Widescreen</PresentationFormat>
  <Paragraphs>135</Paragraphs>
  <Slides>25</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Candara</vt:lpstr>
      <vt:lpstr>Consolas</vt:lpstr>
      <vt:lpstr>Tech Computer 16x9</vt:lpstr>
      <vt:lpstr>Fine-Tuning Models Part 1</vt:lpstr>
      <vt:lpstr>What We Will Cover</vt:lpstr>
      <vt:lpstr>Understanding Pre-Training</vt:lpstr>
      <vt:lpstr>Adapting LLMs</vt:lpstr>
      <vt:lpstr>Pre-Training: The “P” in GPT</vt:lpstr>
      <vt:lpstr>Foundation Models (2021 Paper)</vt:lpstr>
      <vt:lpstr>Foundation Models</vt:lpstr>
      <vt:lpstr>Pre-Training Is  Not Available for You</vt:lpstr>
      <vt:lpstr>Continued Pre-Training</vt:lpstr>
      <vt:lpstr>Continued Pre-Training Is  Not Available for You</vt:lpstr>
      <vt:lpstr>PowerPoint Presentation</vt:lpstr>
      <vt:lpstr>Membership has its privileges</vt:lpstr>
      <vt:lpstr>https://www.youtube.com/@AINewsFresh</vt:lpstr>
      <vt:lpstr>Understanding Fine-Tuning</vt:lpstr>
      <vt:lpstr>Fine-Tuning, RAG, &amp; ICL Are Available For You</vt:lpstr>
      <vt:lpstr>Retrieval Augmented Generation (RAG)</vt:lpstr>
      <vt:lpstr>In-Context Learning (ICL) AKA “Prompt Engineering” /  “Prompt Design”</vt:lpstr>
      <vt:lpstr>In-Context Learning (ICL)</vt:lpstr>
      <vt:lpstr>Fine-Tuning</vt:lpstr>
      <vt:lpstr>Full Fine-Tuning</vt:lpstr>
      <vt:lpstr>Parameter Efficient Fine-Tuning (PEFT)</vt:lpstr>
      <vt:lpstr>Fine-Tuning Process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Zain</dc:creator>
  <cp:lastModifiedBy>Zain Naboulsi</cp:lastModifiedBy>
  <cp:revision>92</cp:revision>
  <dcterms:created xsi:type="dcterms:W3CDTF">2024-02-05T00:50:55Z</dcterms:created>
  <dcterms:modified xsi:type="dcterms:W3CDTF">2024-08-10T21:00:58Z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